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6DF36B9-620E-4C78-AFFC-5EFCD4EA64E1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A3839E-B187-4C43-85CB-C9DB17AA53D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65236" y="4798796"/>
            <a:ext cx="4551040" cy="1276990"/>
          </a:xfrm>
        </p:spPr>
        <p:txBody>
          <a:bodyPr/>
          <a:lstStyle/>
          <a:p>
            <a:r>
              <a:rPr lang="cs-CZ" dirty="0" smtClean="0"/>
              <a:t>Plant  </a:t>
            </a:r>
            <a:r>
              <a:rPr lang="cs-CZ" dirty="0" err="1" smtClean="0"/>
              <a:t>protection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41333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altLang="cs-CZ" sz="1400" dirty="0"/>
              <a:t>Výukový materiál EK 01 - </a:t>
            </a:r>
            <a:r>
              <a:rPr lang="cs-CZ" altLang="cs-CZ" sz="1400" dirty="0" smtClean="0"/>
              <a:t>09</a:t>
            </a:r>
            <a:endParaRPr lang="cs-CZ" altLang="cs-CZ" sz="1400" dirty="0"/>
          </a:p>
          <a:p>
            <a:pPr algn="ctr"/>
            <a:r>
              <a:rPr lang="cs-CZ" altLang="cs-CZ" sz="1400" dirty="0"/>
              <a:t>Tvůrce: Ing. Marie Jiráková</a:t>
            </a:r>
          </a:p>
          <a:p>
            <a:pPr algn="ctr"/>
            <a:r>
              <a:rPr lang="cs-CZ" altLang="cs-CZ" sz="1400" dirty="0"/>
              <a:t>Tvůrce anglické verze: Mgr. Milan Smejkal</a:t>
            </a:r>
          </a:p>
          <a:p>
            <a:pPr algn="ctr"/>
            <a:r>
              <a:rPr lang="cs-CZ" altLang="cs-CZ" sz="1400" dirty="0"/>
              <a:t>Projekt: S anglickým jazykem do dalších předmětů</a:t>
            </a:r>
          </a:p>
          <a:p>
            <a:pPr algn="ctr"/>
            <a:r>
              <a:rPr lang="cs-CZ" altLang="cs-CZ" sz="1400" dirty="0"/>
              <a:t>Registrační číslo: CZ.1.07/1.1.36/03.0005</a:t>
            </a:r>
          </a:p>
          <a:p>
            <a:pPr algn="ctr"/>
            <a:r>
              <a:rPr lang="cs-CZ" altLang="cs-CZ" sz="1400" dirty="0"/>
              <a:t>Tento projekt je spolufinancován ESF a SR ČR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Worksheet</a:t>
            </a:r>
            <a:r>
              <a:rPr lang="cs-CZ" dirty="0" smtClean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en-US" dirty="0"/>
              <a:t>Appoint at least three kinds of protected areas.</a:t>
            </a:r>
            <a:endParaRPr lang="cs-CZ" dirty="0" smtClean="0"/>
          </a:p>
          <a:p>
            <a:r>
              <a:rPr lang="cs-CZ" dirty="0" smtClean="0"/>
              <a:t>2. </a:t>
            </a:r>
            <a:r>
              <a:rPr lang="en-US" dirty="0"/>
              <a:t>What summarizes the main findings of the current threat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gene pool</a:t>
            </a:r>
            <a:r>
              <a:rPr lang="en-US" dirty="0" smtClean="0"/>
              <a:t>?</a:t>
            </a:r>
            <a:endParaRPr lang="cs-CZ" dirty="0" smtClean="0"/>
          </a:p>
          <a:p>
            <a:r>
              <a:rPr lang="cs-CZ" dirty="0" smtClean="0"/>
              <a:t>3. </a:t>
            </a:r>
            <a:r>
              <a:rPr lang="en-US" dirty="0"/>
              <a:t>What is the most important enemy for the vegetation nowadays?</a:t>
            </a:r>
            <a:endParaRPr lang="cs-CZ" dirty="0" smtClean="0"/>
          </a:p>
          <a:p>
            <a:r>
              <a:rPr lang="cs-CZ" dirty="0" smtClean="0"/>
              <a:t>4. </a:t>
            </a:r>
            <a:r>
              <a:rPr lang="en-US" dirty="0"/>
              <a:t>Why is the Great Basin (</a:t>
            </a:r>
            <a:r>
              <a:rPr lang="en-US" dirty="0" err="1"/>
              <a:t>Kotlina</a:t>
            </a:r>
            <a:r>
              <a:rPr lang="en-US" dirty="0"/>
              <a:t> in </a:t>
            </a:r>
            <a:r>
              <a:rPr lang="en-US" dirty="0" err="1"/>
              <a:t>Hrubý</a:t>
            </a:r>
            <a:r>
              <a:rPr lang="en-US" dirty="0"/>
              <a:t> </a:t>
            </a:r>
            <a:r>
              <a:rPr lang="en-US" dirty="0" err="1"/>
              <a:t>Jeseník</a:t>
            </a:r>
            <a:r>
              <a:rPr lang="en-US" dirty="0"/>
              <a:t>) significant?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KINCL, Lubomír, Miloslav KINCL a Jana JAKRLOVÁ. </a:t>
            </a:r>
            <a:r>
              <a:rPr lang="cs-CZ" i="1" dirty="0"/>
              <a:t>Biologie rostlin pro 1. ročník gymnázií. </a:t>
            </a:r>
            <a:r>
              <a:rPr lang="cs-CZ" dirty="0"/>
              <a:t>Třetí, upravené vydání – dotisk. Praha: Fortuna, 2003. ISBN 80-7168-736-7.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Plant </a:t>
            </a:r>
            <a:r>
              <a:rPr lang="cs-CZ" dirty="0" err="1" smtClean="0"/>
              <a:t>protection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Vegetation is an essential component of our landscape</a:t>
            </a:r>
            <a:endParaRPr lang="cs-CZ" dirty="0" smtClean="0"/>
          </a:p>
          <a:p>
            <a:r>
              <a:rPr lang="cs-CZ" dirty="0"/>
              <a:t>T</a:t>
            </a:r>
            <a:r>
              <a:rPr lang="en-US" dirty="0" smtClean="0"/>
              <a:t>here </a:t>
            </a:r>
            <a:r>
              <a:rPr lang="en-US" dirty="0"/>
              <a:t>is a large landscape </a:t>
            </a:r>
            <a:r>
              <a:rPr lang="en-US" dirty="0" err="1" smtClean="0"/>
              <a:t>tra</a:t>
            </a:r>
            <a:r>
              <a:rPr lang="cs-CZ" dirty="0" smtClean="0"/>
              <a:t>n</a:t>
            </a:r>
            <a:r>
              <a:rPr lang="en-US" dirty="0" err="1" smtClean="0"/>
              <a:t>sformation</a:t>
            </a:r>
            <a:r>
              <a:rPr lang="en-US" dirty="0" smtClean="0"/>
              <a:t> </a:t>
            </a:r>
            <a:r>
              <a:rPr lang="en-US" dirty="0"/>
              <a:t>- changes in the way of </a:t>
            </a:r>
            <a:r>
              <a:rPr lang="en-US" dirty="0" smtClean="0"/>
              <a:t>cultivation,</a:t>
            </a:r>
            <a:r>
              <a:rPr lang="cs-CZ" dirty="0" smtClean="0"/>
              <a:t> </a:t>
            </a:r>
            <a:r>
              <a:rPr lang="en-US" dirty="0" smtClean="0"/>
              <a:t>water </a:t>
            </a:r>
            <a:r>
              <a:rPr lang="en-US" dirty="0"/>
              <a:t>pollution, air pollution,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development </a:t>
            </a:r>
            <a:r>
              <a:rPr lang="en-US" dirty="0"/>
              <a:t>of the human construction activities.</a:t>
            </a:r>
          </a:p>
          <a:p>
            <a:endParaRPr lang="cs-CZ" dirty="0" smtClean="0"/>
          </a:p>
          <a:p>
            <a:r>
              <a:rPr lang="cs-CZ" dirty="0" smtClean="0"/>
              <a:t>=&gt;a </a:t>
            </a:r>
            <a:r>
              <a:rPr lang="en-US" dirty="0" smtClean="0"/>
              <a:t>retreat </a:t>
            </a:r>
            <a:r>
              <a:rPr lang="en-US" dirty="0"/>
              <a:t>to the complete disappearance of many organisms and entire communities</a:t>
            </a:r>
            <a:r>
              <a:rPr lang="cs-CZ" dirty="0" smtClean="0"/>
              <a:t> </a:t>
            </a:r>
          </a:p>
          <a:p>
            <a:r>
              <a:rPr lang="en-US" dirty="0"/>
              <a:t>Many native plants </a:t>
            </a:r>
            <a:r>
              <a:rPr lang="cs-CZ" dirty="0" smtClean="0"/>
              <a:t>are </a:t>
            </a:r>
            <a:r>
              <a:rPr lang="en-US" dirty="0" smtClean="0"/>
              <a:t>replaced </a:t>
            </a:r>
            <a:r>
              <a:rPr lang="en-US" dirty="0"/>
              <a:t>with agricultural monocultures</a:t>
            </a:r>
            <a:endParaRPr lang="cs-CZ" dirty="0" smtClean="0"/>
          </a:p>
          <a:p>
            <a:r>
              <a:rPr lang="en-US" dirty="0"/>
              <a:t>Natural forests =&gt; pine and spruce forests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Plant </a:t>
            </a:r>
            <a:r>
              <a:rPr lang="cs-CZ" dirty="0" err="1"/>
              <a:t>protection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most vulnerable are the spruce </a:t>
            </a:r>
            <a:r>
              <a:rPr lang="en-US" dirty="0" smtClean="0"/>
              <a:t>forest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en-US" dirty="0"/>
              <a:t>=&gt; affected by air pollution and acid </a:t>
            </a:r>
            <a:r>
              <a:rPr lang="en-US" dirty="0" smtClean="0"/>
              <a:t>precipitation</a:t>
            </a:r>
            <a:r>
              <a:rPr lang="cs-CZ" dirty="0" smtClean="0"/>
              <a:t>s	</a:t>
            </a:r>
          </a:p>
          <a:p>
            <a:r>
              <a:rPr lang="cs-CZ" dirty="0" smtClean="0"/>
              <a:t>C</a:t>
            </a:r>
            <a:r>
              <a:rPr lang="en-US" dirty="0" err="1" smtClean="0"/>
              <a:t>ommunities</a:t>
            </a:r>
            <a:r>
              <a:rPr lang="en-US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wet </a:t>
            </a:r>
            <a:r>
              <a:rPr lang="en-US" dirty="0"/>
              <a:t>meadows, </a:t>
            </a:r>
            <a:r>
              <a:rPr lang="en-US" dirty="0" smtClean="0"/>
              <a:t>bogs</a:t>
            </a:r>
            <a:r>
              <a:rPr lang="cs-CZ" dirty="0" smtClean="0"/>
              <a:t> and </a:t>
            </a:r>
            <a:r>
              <a:rPr lang="en-US" dirty="0" smtClean="0"/>
              <a:t> </a:t>
            </a:r>
            <a:r>
              <a:rPr lang="en-US" dirty="0"/>
              <a:t>alluvial </a:t>
            </a:r>
            <a:r>
              <a:rPr lang="en-US" dirty="0" smtClean="0"/>
              <a:t>forests</a:t>
            </a:r>
            <a:r>
              <a:rPr lang="cs-CZ" dirty="0"/>
              <a:t> are </a:t>
            </a:r>
            <a:r>
              <a:rPr lang="cs-CZ" dirty="0" err="1" smtClean="0"/>
              <a:t>threatened</a:t>
            </a:r>
            <a:r>
              <a:rPr lang="cs-CZ" dirty="0" smtClean="0"/>
              <a:t> by </a:t>
            </a:r>
            <a:r>
              <a:rPr lang="cs-CZ" dirty="0" err="1" smtClean="0"/>
              <a:t>intensive</a:t>
            </a:r>
            <a:r>
              <a:rPr lang="cs-CZ" dirty="0" smtClean="0"/>
              <a:t> </a:t>
            </a:r>
            <a:r>
              <a:rPr lang="cs-CZ" dirty="0" err="1" smtClean="0"/>
              <a:t>drainage</a:t>
            </a:r>
            <a:r>
              <a:rPr lang="cs-CZ" dirty="0"/>
              <a:t> </a:t>
            </a:r>
            <a:r>
              <a:rPr lang="cs-CZ" dirty="0" err="1" smtClean="0"/>
              <a:t>channels</a:t>
            </a:r>
            <a:r>
              <a:rPr lang="cs-CZ" dirty="0" smtClean="0"/>
              <a:t>.</a:t>
            </a:r>
          </a:p>
          <a:p>
            <a:r>
              <a:rPr lang="en-US" dirty="0"/>
              <a:t>Extensive grazing caused changes </a:t>
            </a:r>
            <a:r>
              <a:rPr lang="cs-CZ" dirty="0" smtClean="0"/>
              <a:t>in </a:t>
            </a:r>
            <a:r>
              <a:rPr lang="en-US" dirty="0" err="1" smtClean="0"/>
              <a:t>thermophilic</a:t>
            </a:r>
            <a:r>
              <a:rPr lang="en-US" dirty="0" smtClean="0"/>
              <a:t> </a:t>
            </a:r>
            <a:r>
              <a:rPr lang="en-US" dirty="0"/>
              <a:t>grassland communities - overgrown trees (hawthorn, </a:t>
            </a:r>
            <a:r>
              <a:rPr lang="en-US" dirty="0" smtClean="0"/>
              <a:t>rose</a:t>
            </a:r>
            <a:r>
              <a:rPr lang="cs-CZ" dirty="0" smtClean="0"/>
              <a:t>s</a:t>
            </a:r>
            <a:r>
              <a:rPr lang="en-US" dirty="0" smtClean="0"/>
              <a:t>, </a:t>
            </a:r>
            <a:r>
              <a:rPr lang="en-US" dirty="0"/>
              <a:t>acacia)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Plant </a:t>
            </a:r>
            <a:r>
              <a:rPr lang="cs-CZ" dirty="0" err="1"/>
              <a:t>protection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Flora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endangered</a:t>
            </a:r>
            <a:r>
              <a:rPr lang="cs-CZ" dirty="0" smtClean="0"/>
              <a:t> more and more.</a:t>
            </a:r>
          </a:p>
          <a:p>
            <a:r>
              <a:rPr lang="en-US" dirty="0"/>
              <a:t>There is a growing effort to stop the disappearance of plants from our </a:t>
            </a:r>
            <a:r>
              <a:rPr lang="en-US" dirty="0" smtClean="0"/>
              <a:t>nature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ara</a:t>
            </a:r>
            <a:r>
              <a:rPr lang="cs-CZ" dirty="0" smtClean="0"/>
              <a:t> </a:t>
            </a:r>
            <a:r>
              <a:rPr lang="cs-CZ" dirty="0"/>
              <a:t>e</a:t>
            </a:r>
            <a:r>
              <a:rPr lang="en-US" dirty="0" err="1" smtClean="0"/>
              <a:t>fforts</a:t>
            </a:r>
            <a:r>
              <a:rPr lang="en-US" dirty="0" smtClean="0"/>
              <a:t> </a:t>
            </a:r>
            <a:r>
              <a:rPr lang="en-US" dirty="0"/>
              <a:t>to preserve species diversity (biodiversity) in the </a:t>
            </a:r>
            <a:r>
              <a:rPr lang="en-US" dirty="0" smtClean="0"/>
              <a:t>landscape</a:t>
            </a:r>
            <a:r>
              <a:rPr lang="cs-CZ" dirty="0" smtClean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Plant </a:t>
            </a:r>
            <a:r>
              <a:rPr lang="cs-CZ" dirty="0" err="1"/>
              <a:t>protection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en-US" dirty="0"/>
              <a:t>The highest species diversity in the CR was found in the Great </a:t>
            </a:r>
            <a:r>
              <a:rPr lang="en-US" dirty="0" smtClean="0"/>
              <a:t>Basin</a:t>
            </a:r>
            <a:r>
              <a:rPr lang="cs-CZ" dirty="0" smtClean="0"/>
              <a:t> (Kotlina – Hrubý</a:t>
            </a:r>
            <a:r>
              <a:rPr lang="en-US" dirty="0" smtClean="0"/>
              <a:t> </a:t>
            </a:r>
            <a:r>
              <a:rPr lang="en-US" dirty="0" err="1"/>
              <a:t>Jesenik</a:t>
            </a:r>
            <a:r>
              <a:rPr lang="en-US" dirty="0"/>
              <a:t>), where </a:t>
            </a:r>
            <a:r>
              <a:rPr lang="cs-CZ" dirty="0" smtClean="0"/>
              <a:t>in </a:t>
            </a:r>
            <a:r>
              <a:rPr lang="en-US" dirty="0" smtClean="0"/>
              <a:t>the </a:t>
            </a:r>
            <a:r>
              <a:rPr lang="en-US" dirty="0"/>
              <a:t>area of ​​one square kilometer </a:t>
            </a:r>
            <a:r>
              <a:rPr lang="en-US" dirty="0" smtClean="0"/>
              <a:t>480 </a:t>
            </a:r>
            <a:r>
              <a:rPr lang="en-US" dirty="0"/>
              <a:t>taxa of higher vascular plants </a:t>
            </a:r>
            <a:r>
              <a:rPr lang="en-US" dirty="0" smtClean="0"/>
              <a:t>grow</a:t>
            </a:r>
            <a:r>
              <a:rPr lang="cs-CZ" dirty="0" smtClean="0"/>
              <a:t> - </a:t>
            </a:r>
            <a:r>
              <a:rPr lang="en-US" dirty="0" smtClean="0"/>
              <a:t>(normally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only around 50 </a:t>
            </a:r>
            <a:r>
              <a:rPr lang="en-US" dirty="0" smtClean="0"/>
              <a:t>kinds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Plant </a:t>
            </a:r>
            <a:r>
              <a:rPr lang="cs-CZ" dirty="0" err="1"/>
              <a:t>protection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(</a:t>
            </a:r>
            <a:r>
              <a:rPr lang="cs-CZ" dirty="0" err="1" smtClean="0"/>
              <a:t>Fyto</a:t>
            </a:r>
            <a:r>
              <a:rPr lang="cs-CZ" dirty="0" smtClean="0"/>
              <a:t>)</a:t>
            </a:r>
            <a:r>
              <a:rPr lang="cs-CZ" b="1" dirty="0" smtClean="0"/>
              <a:t>gene</a:t>
            </a:r>
            <a:r>
              <a:rPr lang="cs-CZ" dirty="0" smtClean="0"/>
              <a:t> </a:t>
            </a:r>
            <a:r>
              <a:rPr lang="cs-CZ" b="1" dirty="0" smtClean="0"/>
              <a:t>pool</a:t>
            </a:r>
            <a:r>
              <a:rPr lang="cs-CZ" dirty="0" smtClean="0"/>
              <a:t>:</a:t>
            </a:r>
          </a:p>
          <a:p>
            <a:r>
              <a:rPr lang="en-US" dirty="0"/>
              <a:t>The gene pool of plants - some sets of genetic information</a:t>
            </a:r>
            <a:endParaRPr lang="cs-CZ" dirty="0" smtClean="0"/>
          </a:p>
          <a:p>
            <a:r>
              <a:rPr lang="en-US" dirty="0"/>
              <a:t>It determines the characteristics of plants, in many cases usable by man</a:t>
            </a:r>
            <a:r>
              <a:rPr lang="cs-CZ" dirty="0" smtClean="0"/>
              <a:t> =&gt;</a:t>
            </a:r>
            <a:r>
              <a:rPr lang="cs-CZ" dirty="0" err="1"/>
              <a:t>important</a:t>
            </a:r>
            <a:r>
              <a:rPr lang="cs-CZ" dirty="0"/>
              <a:t> natural </a:t>
            </a:r>
            <a:r>
              <a:rPr lang="cs-CZ" dirty="0" err="1"/>
              <a:t>resource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smtClean="0"/>
              <a:t> </a:t>
            </a:r>
          </a:p>
          <a:p>
            <a:r>
              <a:rPr lang="en-US" dirty="0"/>
              <a:t>It is a finite resource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Plant </a:t>
            </a:r>
            <a:r>
              <a:rPr lang="cs-CZ" dirty="0" err="1"/>
              <a:t>protection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Red Lists and Red  Books provide a summary of basic knowledge about the current threat of the gene pool and they simultaneously show the classification of taxa into different categories according to their degree of danger.</a:t>
            </a:r>
            <a:r>
              <a:rPr lang="cs-CZ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Species protection is the subject of interest of the International Union for Conservation of Nature (IUCN)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Plant </a:t>
            </a:r>
            <a:r>
              <a:rPr lang="cs-CZ" dirty="0" err="1"/>
              <a:t>protection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Newly added Law on Protection of Nature and Landscape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en-US" dirty="0"/>
              <a:t>A total of 527 taxa of vascular plants and fungi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err="1"/>
              <a:t>Three</a:t>
            </a:r>
            <a:r>
              <a:rPr lang="cs-CZ" dirty="0"/>
              <a:t> </a:t>
            </a:r>
            <a:r>
              <a:rPr lang="cs-CZ" dirty="0" err="1"/>
              <a:t>categories</a:t>
            </a:r>
            <a:r>
              <a:rPr lang="cs-CZ" dirty="0"/>
              <a:t>: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Critically</a:t>
            </a:r>
            <a:r>
              <a:rPr lang="cs-CZ" dirty="0" smtClean="0"/>
              <a:t> </a:t>
            </a:r>
            <a:r>
              <a:rPr lang="cs-CZ" dirty="0" err="1"/>
              <a:t>endangered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err="1"/>
              <a:t>Highly</a:t>
            </a:r>
            <a:r>
              <a:rPr lang="cs-CZ" dirty="0"/>
              <a:t> </a:t>
            </a:r>
            <a:r>
              <a:rPr lang="cs-CZ" dirty="0" err="1"/>
              <a:t>endangered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Endangered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Plant </a:t>
            </a:r>
            <a:r>
              <a:rPr lang="cs-CZ" dirty="0" err="1"/>
              <a:t>protection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law on the protection of nature and landscape defines protected areas:</a:t>
            </a:r>
            <a:endParaRPr lang="cs-CZ" dirty="0" smtClean="0"/>
          </a:p>
          <a:p>
            <a:r>
              <a:rPr lang="cs-CZ" dirty="0" err="1"/>
              <a:t>National</a:t>
            </a:r>
            <a:r>
              <a:rPr lang="cs-CZ" dirty="0"/>
              <a:t> </a:t>
            </a:r>
            <a:r>
              <a:rPr lang="cs-CZ" dirty="0" err="1"/>
              <a:t>Parks</a:t>
            </a:r>
            <a:r>
              <a:rPr lang="cs-CZ" dirty="0"/>
              <a:t> (NP)</a:t>
            </a:r>
            <a:endParaRPr lang="cs-CZ" dirty="0" smtClean="0"/>
          </a:p>
          <a:p>
            <a:r>
              <a:rPr lang="cs-CZ" dirty="0" err="1"/>
              <a:t>Protected</a:t>
            </a:r>
            <a:r>
              <a:rPr lang="cs-CZ" dirty="0"/>
              <a:t> </a:t>
            </a:r>
            <a:r>
              <a:rPr lang="cs-CZ" dirty="0" err="1"/>
              <a:t>Landscape</a:t>
            </a:r>
            <a:r>
              <a:rPr lang="cs-CZ" dirty="0"/>
              <a:t> Area (PLA)</a:t>
            </a:r>
            <a:endParaRPr lang="cs-CZ" dirty="0" smtClean="0"/>
          </a:p>
          <a:p>
            <a:r>
              <a:rPr lang="cs-CZ" dirty="0" err="1"/>
              <a:t>National</a:t>
            </a:r>
            <a:r>
              <a:rPr lang="cs-CZ" dirty="0"/>
              <a:t> </a:t>
            </a:r>
            <a:r>
              <a:rPr lang="cs-CZ" dirty="0" err="1"/>
              <a:t>Nature</a:t>
            </a:r>
            <a:r>
              <a:rPr lang="cs-CZ" dirty="0"/>
              <a:t> </a:t>
            </a:r>
            <a:r>
              <a:rPr lang="cs-CZ" dirty="0" err="1" smtClean="0"/>
              <a:t>Reserves</a:t>
            </a:r>
            <a:r>
              <a:rPr lang="cs-CZ" dirty="0" smtClean="0"/>
              <a:t> </a:t>
            </a:r>
            <a:r>
              <a:rPr lang="cs-CZ" dirty="0"/>
              <a:t>(NNR)</a:t>
            </a:r>
            <a:endParaRPr lang="cs-CZ" dirty="0" smtClean="0"/>
          </a:p>
          <a:p>
            <a:r>
              <a:rPr lang="cs-CZ" dirty="0" err="1"/>
              <a:t>Nature</a:t>
            </a:r>
            <a:r>
              <a:rPr lang="cs-CZ" dirty="0"/>
              <a:t> </a:t>
            </a:r>
            <a:r>
              <a:rPr lang="cs-CZ" dirty="0" err="1" smtClean="0"/>
              <a:t>Reserves</a:t>
            </a:r>
            <a:r>
              <a:rPr lang="cs-CZ" dirty="0" smtClean="0"/>
              <a:t> (NR</a:t>
            </a:r>
            <a:r>
              <a:rPr lang="cs-CZ" dirty="0"/>
              <a:t>)</a:t>
            </a:r>
            <a:endParaRPr lang="cs-CZ" dirty="0" smtClean="0"/>
          </a:p>
          <a:p>
            <a:r>
              <a:rPr lang="cs-CZ" dirty="0" err="1"/>
              <a:t>National</a:t>
            </a:r>
            <a:r>
              <a:rPr lang="cs-CZ" dirty="0"/>
              <a:t> Natural </a:t>
            </a:r>
            <a:r>
              <a:rPr lang="cs-CZ" dirty="0" err="1"/>
              <a:t>Landmarks</a:t>
            </a:r>
            <a:r>
              <a:rPr lang="cs-CZ" dirty="0"/>
              <a:t> (</a:t>
            </a:r>
            <a:r>
              <a:rPr lang="cs-CZ" dirty="0" smtClean="0"/>
              <a:t>NNL)</a:t>
            </a:r>
          </a:p>
          <a:p>
            <a:r>
              <a:rPr lang="cs-CZ" dirty="0"/>
              <a:t>Natural </a:t>
            </a:r>
            <a:r>
              <a:rPr lang="cs-CZ" dirty="0" err="1"/>
              <a:t>sights</a:t>
            </a:r>
            <a:r>
              <a:rPr lang="cs-CZ" dirty="0"/>
              <a:t> </a:t>
            </a:r>
            <a:r>
              <a:rPr lang="cs-CZ" dirty="0" smtClean="0"/>
              <a:t>(NS)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370</TotalTime>
  <Words>477</Words>
  <Application>Microsoft Office PowerPoint</Application>
  <PresentationFormat>Předvádění na obrazovce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Franklin Gothic Book</vt:lpstr>
      <vt:lpstr>Franklin Gothic Medium</vt:lpstr>
      <vt:lpstr>Wingdings</vt:lpstr>
      <vt:lpstr>Wingdings 2</vt:lpstr>
      <vt:lpstr>Cesta</vt:lpstr>
      <vt:lpstr>Plant  protection</vt:lpstr>
      <vt:lpstr>Plant protection</vt:lpstr>
      <vt:lpstr>Plant protection</vt:lpstr>
      <vt:lpstr>Plant protection</vt:lpstr>
      <vt:lpstr>Plant protection</vt:lpstr>
      <vt:lpstr>Plant protection</vt:lpstr>
      <vt:lpstr>Plant protection</vt:lpstr>
      <vt:lpstr>Plant protection</vt:lpstr>
      <vt:lpstr>Plant protection</vt:lpstr>
      <vt:lpstr>Worksheet - Revision</vt:lpstr>
      <vt:lpstr>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Ochrana rostlin</dc:title>
  <dc:creator>Lenovo</dc:creator>
  <cp:lastModifiedBy>Foller Jiří</cp:lastModifiedBy>
  <cp:revision>49</cp:revision>
  <dcterms:created xsi:type="dcterms:W3CDTF">2014-10-19T16:47:02Z</dcterms:created>
  <dcterms:modified xsi:type="dcterms:W3CDTF">2014-11-11T08:13:18Z</dcterms:modified>
</cp:coreProperties>
</file>