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843808" y="4365104"/>
            <a:ext cx="5273824" cy="725466"/>
          </a:xfrm>
        </p:spPr>
        <p:txBody>
          <a:bodyPr/>
          <a:lstStyle/>
          <a:p>
            <a:r>
              <a:rPr lang="cs-CZ" dirty="0" err="1" smtClean="0"/>
              <a:t>Endemic</a:t>
            </a:r>
            <a:r>
              <a:rPr lang="cs-CZ" dirty="0" smtClean="0"/>
              <a:t> species, </a:t>
            </a:r>
            <a:r>
              <a:rPr lang="cs-CZ" dirty="0" err="1" smtClean="0"/>
              <a:t>relicts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987824" y="2296837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cs-CZ" altLang="cs-CZ" sz="1400" dirty="0"/>
              <a:t>Výukový materiál EK 01 - </a:t>
            </a:r>
            <a:r>
              <a:rPr lang="cs-CZ" altLang="cs-CZ" sz="1400" dirty="0" smtClean="0"/>
              <a:t>07</a:t>
            </a:r>
            <a:endParaRPr lang="cs-CZ" altLang="cs-CZ" sz="1400" dirty="0"/>
          </a:p>
          <a:p>
            <a:pPr algn="ctr"/>
            <a:r>
              <a:rPr lang="cs-CZ" altLang="cs-CZ" sz="1400" dirty="0"/>
              <a:t>Tvůrce: Ing. Marie Jiráková</a:t>
            </a:r>
          </a:p>
          <a:p>
            <a:pPr algn="ctr"/>
            <a:r>
              <a:rPr lang="cs-CZ" altLang="cs-CZ" sz="1400" dirty="0"/>
              <a:t>Tvůrce anglické verze: Mgr. Milan Smejkal</a:t>
            </a:r>
          </a:p>
          <a:p>
            <a:pPr algn="ctr"/>
            <a:r>
              <a:rPr lang="cs-CZ" altLang="cs-CZ" sz="1400" dirty="0"/>
              <a:t>Projekt: S anglickým jazykem do dalších předmětů</a:t>
            </a:r>
          </a:p>
          <a:p>
            <a:pPr algn="ctr"/>
            <a:r>
              <a:rPr lang="cs-CZ" altLang="cs-CZ" sz="1400" dirty="0"/>
              <a:t>Registrační číslo: CZ.1.07/1.1.36/03.0005</a:t>
            </a:r>
          </a:p>
          <a:p>
            <a:pPr algn="ctr"/>
            <a:r>
              <a:rPr lang="cs-CZ" altLang="cs-CZ" sz="1400" dirty="0"/>
              <a:t>Tento projekt je spolufinancován ESF a SR ČR</a:t>
            </a:r>
            <a:endParaRPr lang="cs-CZ" altLang="cs-CZ" sz="1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636" y="420357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7720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relicts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en-US" dirty="0"/>
              <a:t>taxa whose simultaneous occurrence represents the remainder of an earlier, much larger expansion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5565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Relicts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en-US" dirty="0"/>
              <a:t>reducing areas of these taxa was mostly due to strong cooling of the climate in connection with the onset of ice ages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1649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Relicts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pPr marL="0" indent="0">
              <a:buNone/>
            </a:pPr>
            <a:r>
              <a:rPr lang="cs-CZ" dirty="0" err="1"/>
              <a:t>t</a:t>
            </a:r>
            <a:r>
              <a:rPr lang="cs-CZ" dirty="0" err="1" smtClean="0"/>
              <a:t>he</a:t>
            </a:r>
            <a:r>
              <a:rPr lang="cs-CZ" dirty="0" smtClean="0"/>
              <a:t> </a:t>
            </a:r>
            <a:r>
              <a:rPr lang="en-US" dirty="0" smtClean="0"/>
              <a:t>most </a:t>
            </a:r>
            <a:r>
              <a:rPr lang="en-US" dirty="0"/>
              <a:t>famous </a:t>
            </a:r>
            <a:r>
              <a:rPr lang="en-US" dirty="0" smtClean="0"/>
              <a:t>relic</a:t>
            </a:r>
            <a:r>
              <a:rPr lang="cs-CZ" dirty="0" smtClean="0"/>
              <a:t>t</a:t>
            </a:r>
            <a:r>
              <a:rPr lang="en-US" dirty="0" smtClean="0"/>
              <a:t> </a:t>
            </a:r>
            <a:r>
              <a:rPr lang="cs-CZ" dirty="0" err="1" smtClean="0"/>
              <a:t>from</a:t>
            </a:r>
            <a:r>
              <a:rPr lang="en-US" dirty="0" smtClean="0"/>
              <a:t> </a:t>
            </a:r>
            <a:r>
              <a:rPr lang="en-US" dirty="0"/>
              <a:t>the last ice age is </a:t>
            </a:r>
            <a:r>
              <a:rPr lang="en-US" dirty="0" err="1"/>
              <a:t>Rubus</a:t>
            </a:r>
            <a:r>
              <a:rPr lang="en-US" dirty="0"/>
              <a:t> </a:t>
            </a:r>
            <a:r>
              <a:rPr lang="en-US" dirty="0" err="1"/>
              <a:t>chamame</a:t>
            </a:r>
            <a:r>
              <a:rPr lang="en-US" dirty="0"/>
              <a:t> mulberries, which grows </a:t>
            </a:r>
            <a:r>
              <a:rPr lang="cs-CZ" dirty="0" smtClean="0"/>
              <a:t>in </a:t>
            </a:r>
            <a:r>
              <a:rPr lang="cs-CZ" dirty="0" err="1" smtClean="0"/>
              <a:t>our</a:t>
            </a:r>
            <a:r>
              <a:rPr lang="cs-CZ" dirty="0" smtClean="0"/>
              <a:t> </a:t>
            </a:r>
            <a:r>
              <a:rPr lang="cs-CZ" dirty="0" err="1" smtClean="0"/>
              <a:t>republic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en-US" dirty="0" smtClean="0"/>
              <a:t> </a:t>
            </a:r>
            <a:r>
              <a:rPr lang="en-US" dirty="0"/>
              <a:t>on the peat bogs in the Giant Mountains</a:t>
            </a:r>
            <a:r>
              <a:rPr lang="en-US" dirty="0" smtClean="0"/>
              <a:t>,</a:t>
            </a:r>
            <a:r>
              <a:rPr lang="cs-CZ" dirty="0" smtClean="0"/>
              <a:t> </a:t>
            </a:r>
            <a:r>
              <a:rPr lang="cs-CZ" dirty="0" err="1" smtClean="0"/>
              <a:t>whereas</a:t>
            </a:r>
            <a:r>
              <a:rPr lang="en-US" dirty="0" smtClean="0"/>
              <a:t> </a:t>
            </a:r>
            <a:r>
              <a:rPr lang="en-US" dirty="0"/>
              <a:t>in northern Europe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a common type with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continuous </a:t>
            </a:r>
            <a:r>
              <a:rPr lang="cs-CZ" dirty="0" err="1" smtClean="0"/>
              <a:t>growth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4976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Worksheets</a:t>
            </a:r>
            <a:r>
              <a:rPr lang="cs-CZ" dirty="0" smtClean="0"/>
              <a:t> - </a:t>
            </a:r>
            <a:r>
              <a:rPr lang="cs-CZ" dirty="0" err="1" smtClean="0"/>
              <a:t>revision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Which taxa </a:t>
            </a:r>
            <a:r>
              <a:rPr lang="cs-CZ" dirty="0" smtClean="0"/>
              <a:t>are </a:t>
            </a:r>
            <a:r>
              <a:rPr lang="en-US" dirty="0" smtClean="0"/>
              <a:t>known </a:t>
            </a:r>
            <a:r>
              <a:rPr lang="en-US" dirty="0"/>
              <a:t>as </a:t>
            </a:r>
            <a:r>
              <a:rPr lang="cs-CZ" dirty="0" err="1" smtClean="0"/>
              <a:t>endemic</a:t>
            </a:r>
            <a:r>
              <a:rPr lang="cs-CZ" dirty="0" smtClean="0"/>
              <a:t> species?</a:t>
            </a:r>
          </a:p>
          <a:p>
            <a:r>
              <a:rPr lang="en-US" dirty="0"/>
              <a:t>Explain the terms: </a:t>
            </a:r>
            <a:r>
              <a:rPr lang="en-US" dirty="0" err="1" smtClean="0"/>
              <a:t>euryendemi</a:t>
            </a:r>
            <a:r>
              <a:rPr lang="cs-CZ" dirty="0" err="1" smtClean="0"/>
              <a:t>cs</a:t>
            </a:r>
            <a:r>
              <a:rPr lang="en-US" dirty="0" smtClean="0"/>
              <a:t>, </a:t>
            </a:r>
            <a:r>
              <a:rPr lang="en-US" dirty="0"/>
              <a:t>steno-endemic species, relicts.</a:t>
            </a:r>
            <a:endParaRPr lang="cs-CZ" dirty="0" smtClean="0"/>
          </a:p>
          <a:p>
            <a:r>
              <a:rPr lang="en-US" dirty="0"/>
              <a:t>What is the impact of the rate of endemism on the </a:t>
            </a:r>
            <a:r>
              <a:rPr lang="en-US" dirty="0" smtClean="0"/>
              <a:t>latitude</a:t>
            </a:r>
            <a:r>
              <a:rPr lang="cs-CZ" dirty="0" smtClean="0"/>
              <a:t>?</a:t>
            </a:r>
          </a:p>
          <a:p>
            <a:r>
              <a:rPr lang="en-US" dirty="0"/>
              <a:t>Are there any endemic species and relicts in the Czech Republic?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7894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Sources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KINCL, Lubomír, Miloslav KINCL a Jana JAKRLOVÁ. </a:t>
            </a:r>
            <a:r>
              <a:rPr lang="cs-CZ" i="1" dirty="0"/>
              <a:t>Biologie rostlin pro 1. ročník gymnázií. </a:t>
            </a:r>
            <a:r>
              <a:rPr lang="cs-CZ" dirty="0"/>
              <a:t>Třetí, upravené vydání – dotisk. Praha: Fortuna, 2003. ISBN 80-7168-736-7.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GERŽA, M. Endemismus v České republice. </a:t>
            </a:r>
            <a:r>
              <a:rPr lang="cs-CZ" i="1" dirty="0"/>
              <a:t>Rostliny část 1. - ochrana přírody</a:t>
            </a:r>
            <a:r>
              <a:rPr lang="cs-CZ" dirty="0"/>
              <a:t>. 2009, roč. 2009, č. 2.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7812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endemic</a:t>
            </a:r>
            <a:r>
              <a:rPr lang="cs-CZ" dirty="0"/>
              <a:t> taxa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err="1"/>
              <a:t>t</a:t>
            </a:r>
            <a:r>
              <a:rPr lang="cs-CZ" dirty="0" err="1" smtClean="0"/>
              <a:t>hey</a:t>
            </a:r>
            <a:r>
              <a:rPr lang="cs-CZ" dirty="0" smtClean="0"/>
              <a:t> </a:t>
            </a:r>
            <a:r>
              <a:rPr lang="en-US" dirty="0" smtClean="0"/>
              <a:t>have </a:t>
            </a:r>
            <a:r>
              <a:rPr lang="en-US" dirty="0"/>
              <a:t>the natural range limited only to a territory on a limited area</a:t>
            </a:r>
            <a:endParaRPr lang="cs-CZ" dirty="0" smtClean="0"/>
          </a:p>
          <a:p>
            <a:r>
              <a:rPr lang="cs-CZ" dirty="0" err="1"/>
              <a:t>t</a:t>
            </a:r>
            <a:r>
              <a:rPr lang="cs-CZ" dirty="0" err="1" smtClean="0"/>
              <a:t>hey</a:t>
            </a:r>
            <a:r>
              <a:rPr lang="cs-CZ" dirty="0" smtClean="0"/>
              <a:t> are not </a:t>
            </a:r>
            <a:r>
              <a:rPr lang="cs-CZ" dirty="0" err="1" smtClean="0"/>
              <a:t>found</a:t>
            </a:r>
            <a:r>
              <a:rPr lang="cs-CZ" dirty="0" smtClean="0"/>
              <a:t> </a:t>
            </a:r>
            <a:r>
              <a:rPr lang="en-US" dirty="0" smtClean="0"/>
              <a:t>outside </a:t>
            </a:r>
            <a:r>
              <a:rPr lang="en-US" dirty="0"/>
              <a:t>that territory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4638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restricted</a:t>
            </a:r>
            <a:r>
              <a:rPr lang="cs-CZ" dirty="0"/>
              <a:t> </a:t>
            </a:r>
            <a:r>
              <a:rPr lang="cs-CZ" dirty="0" smtClean="0"/>
              <a:t>area(</a:t>
            </a:r>
            <a:r>
              <a:rPr lang="cs-CZ" dirty="0" err="1" smtClean="0"/>
              <a:t>range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err="1"/>
              <a:t>i</a:t>
            </a:r>
            <a:r>
              <a:rPr lang="cs-CZ" dirty="0" err="1" smtClean="0"/>
              <a:t>t</a:t>
            </a:r>
            <a:r>
              <a:rPr lang="cs-CZ" dirty="0" smtClean="0"/>
              <a:t> has a </a:t>
            </a:r>
            <a:r>
              <a:rPr lang="cs-CZ" dirty="0" err="1" smtClean="0"/>
              <a:t>different</a:t>
            </a:r>
            <a:r>
              <a:rPr lang="cs-CZ" dirty="0" smtClean="0"/>
              <a:t> </a:t>
            </a:r>
            <a:r>
              <a:rPr lang="cs-CZ" dirty="0" err="1"/>
              <a:t>scale</a:t>
            </a:r>
            <a:endParaRPr lang="cs-CZ" dirty="0" smtClean="0"/>
          </a:p>
          <a:p>
            <a:r>
              <a:rPr lang="en-US" dirty="0"/>
              <a:t>some species known as European </a:t>
            </a:r>
            <a:r>
              <a:rPr lang="en-US" dirty="0" err="1" smtClean="0"/>
              <a:t>en</a:t>
            </a:r>
            <a:r>
              <a:rPr lang="cs-CZ" dirty="0" err="1" smtClean="0"/>
              <a:t>demic</a:t>
            </a:r>
            <a:r>
              <a:rPr lang="cs-CZ" dirty="0" smtClean="0"/>
              <a:t> species</a:t>
            </a:r>
            <a:r>
              <a:rPr lang="en-US" dirty="0" smtClean="0"/>
              <a:t> such</a:t>
            </a:r>
            <a:r>
              <a:rPr lang="cs-CZ" dirty="0" smtClean="0"/>
              <a:t> as </a:t>
            </a:r>
            <a:r>
              <a:rPr lang="en-US" dirty="0" smtClean="0"/>
              <a:t> </a:t>
            </a:r>
            <a:r>
              <a:rPr lang="en-US" dirty="0" err="1"/>
              <a:t>Abies</a:t>
            </a:r>
            <a:r>
              <a:rPr lang="en-US" dirty="0"/>
              <a:t> </a:t>
            </a:r>
            <a:r>
              <a:rPr lang="en-US" dirty="0" smtClean="0"/>
              <a:t>alba</a:t>
            </a:r>
            <a:r>
              <a:rPr lang="cs-CZ" dirty="0" smtClean="0"/>
              <a:t> – </a:t>
            </a:r>
            <a:r>
              <a:rPr lang="cs-CZ" dirty="0" err="1" smtClean="0"/>
              <a:t>European</a:t>
            </a:r>
            <a:r>
              <a:rPr lang="cs-CZ" dirty="0" smtClean="0"/>
              <a:t> </a:t>
            </a:r>
            <a:r>
              <a:rPr lang="cs-CZ" dirty="0" err="1" smtClean="0"/>
              <a:t>silver</a:t>
            </a:r>
            <a:r>
              <a:rPr lang="cs-CZ" dirty="0" smtClean="0"/>
              <a:t> </a:t>
            </a:r>
            <a:r>
              <a:rPr lang="cs-CZ" dirty="0" err="1" smtClean="0"/>
              <a:t>fir</a:t>
            </a:r>
            <a:endParaRPr lang="cs-CZ" dirty="0" smtClean="0"/>
          </a:p>
          <a:p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Central</a:t>
            </a:r>
            <a:r>
              <a:rPr lang="cs-CZ" dirty="0"/>
              <a:t> </a:t>
            </a:r>
            <a:r>
              <a:rPr lang="cs-CZ" dirty="0" err="1"/>
              <a:t>European</a:t>
            </a:r>
            <a:r>
              <a:rPr lang="cs-CZ" dirty="0"/>
              <a:t> </a:t>
            </a:r>
            <a:r>
              <a:rPr lang="cs-CZ" dirty="0" err="1" smtClean="0"/>
              <a:t>endemic</a:t>
            </a:r>
            <a:r>
              <a:rPr lang="cs-CZ" dirty="0" smtClean="0"/>
              <a:t> species such as  </a:t>
            </a:r>
            <a:r>
              <a:rPr lang="cs-CZ" dirty="0" err="1"/>
              <a:t>Aconitum</a:t>
            </a:r>
            <a:r>
              <a:rPr lang="cs-CZ" dirty="0"/>
              <a:t> </a:t>
            </a:r>
            <a:r>
              <a:rPr lang="cs-CZ" dirty="0" err="1" smtClean="0"/>
              <a:t>plicatum</a:t>
            </a:r>
            <a:r>
              <a:rPr lang="cs-CZ" dirty="0" smtClean="0"/>
              <a:t> - </a:t>
            </a:r>
            <a:r>
              <a:rPr lang="cs-CZ" dirty="0" err="1" smtClean="0"/>
              <a:t>monkshood</a:t>
            </a:r>
            <a:endParaRPr lang="pt-BR" dirty="0"/>
          </a:p>
          <a:p>
            <a:r>
              <a:rPr lang="cs-CZ" dirty="0" err="1"/>
              <a:t>k</a:t>
            </a:r>
            <a:r>
              <a:rPr lang="cs-CZ" dirty="0" err="1" smtClean="0"/>
              <a:t>nown</a:t>
            </a:r>
            <a:r>
              <a:rPr lang="cs-CZ" dirty="0" smtClean="0"/>
              <a:t> as </a:t>
            </a:r>
            <a:r>
              <a:rPr lang="cs-CZ" dirty="0" err="1"/>
              <a:t>e</a:t>
            </a:r>
            <a:r>
              <a:rPr lang="cs-CZ" dirty="0" err="1" smtClean="0"/>
              <a:t>uryendemics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566307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Endemic</a:t>
            </a:r>
            <a:r>
              <a:rPr lang="cs-CZ" dirty="0" smtClean="0"/>
              <a:t> taxa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/>
              <a:t>t</a:t>
            </a:r>
            <a:r>
              <a:rPr lang="cs-CZ" dirty="0" err="1" smtClean="0"/>
              <a:t>he</a:t>
            </a:r>
            <a:r>
              <a:rPr lang="cs-CZ" dirty="0" smtClean="0"/>
              <a:t> </a:t>
            </a:r>
            <a:r>
              <a:rPr lang="en-US" dirty="0" smtClean="0"/>
              <a:t>presence </a:t>
            </a:r>
            <a:r>
              <a:rPr lang="en-US" dirty="0"/>
              <a:t>of endemic species in the flora of the area is most often </a:t>
            </a:r>
            <a:r>
              <a:rPr lang="en-US" dirty="0" smtClean="0"/>
              <a:t>associated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en-US" dirty="0" smtClean="0"/>
              <a:t>:</a:t>
            </a:r>
            <a:endParaRPr lang="cs-CZ" dirty="0" smtClean="0"/>
          </a:p>
          <a:p>
            <a:endParaRPr lang="cs-CZ" dirty="0" smtClean="0"/>
          </a:p>
          <a:p>
            <a:r>
              <a:rPr lang="en-US" dirty="0" smtClean="0"/>
              <a:t>geological </a:t>
            </a:r>
            <a:r>
              <a:rPr lang="en-US" dirty="0"/>
              <a:t>isolation </a:t>
            </a:r>
            <a:r>
              <a:rPr lang="en-US" dirty="0" err="1"/>
              <a:t>eg</a:t>
            </a:r>
            <a:r>
              <a:rPr lang="en-US" dirty="0"/>
              <a:t>. in the mountains or on islands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temporal</a:t>
            </a:r>
            <a:r>
              <a:rPr lang="cs-CZ" dirty="0" smtClean="0"/>
              <a:t> </a:t>
            </a:r>
            <a:r>
              <a:rPr lang="cs-CZ" dirty="0" err="1"/>
              <a:t>isolation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733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steno-endemic</a:t>
            </a:r>
            <a:r>
              <a:rPr lang="cs-CZ" dirty="0"/>
              <a:t> species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en-US" dirty="0"/>
              <a:t>species with small </a:t>
            </a:r>
            <a:r>
              <a:rPr lang="en-US" dirty="0" smtClean="0"/>
              <a:t>area</a:t>
            </a:r>
            <a:r>
              <a:rPr lang="cs-CZ" dirty="0" smtClean="0"/>
              <a:t>s</a:t>
            </a:r>
            <a:r>
              <a:rPr lang="en-US" dirty="0" smtClean="0"/>
              <a:t> </a:t>
            </a:r>
            <a:r>
              <a:rPr lang="cs-CZ" dirty="0" smtClean="0"/>
              <a:t> </a:t>
            </a:r>
            <a:r>
              <a:rPr lang="en-US" dirty="0" err="1" smtClean="0"/>
              <a:t>eg</a:t>
            </a:r>
            <a:r>
              <a:rPr lang="en-US" dirty="0"/>
              <a:t>. an island, a mountain range or a single location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958120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rate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endemism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err="1"/>
              <a:t>i</a:t>
            </a:r>
            <a:r>
              <a:rPr lang="cs-CZ" dirty="0" err="1" smtClean="0"/>
              <a:t>t</a:t>
            </a:r>
            <a:r>
              <a:rPr lang="cs-CZ" dirty="0" smtClean="0"/>
              <a:t> </a:t>
            </a:r>
            <a:r>
              <a:rPr lang="en-US" dirty="0" smtClean="0"/>
              <a:t>increases </a:t>
            </a:r>
            <a:r>
              <a:rPr lang="en-US" dirty="0"/>
              <a:t>with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lower latitude</a:t>
            </a:r>
            <a:r>
              <a:rPr lang="cs-CZ" dirty="0" smtClean="0"/>
              <a:t> - </a:t>
            </a:r>
            <a:r>
              <a:rPr lang="en-US" dirty="0" smtClean="0"/>
              <a:t> </a:t>
            </a:r>
            <a:r>
              <a:rPr lang="en-US" dirty="0"/>
              <a:t>the closer to the equator, the more endemic taxa in these areas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4636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Neoendemits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err="1"/>
              <a:t>t</a:t>
            </a:r>
            <a:r>
              <a:rPr lang="cs-CZ" dirty="0" err="1" smtClean="0"/>
              <a:t>ime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very </a:t>
            </a:r>
            <a:r>
              <a:rPr lang="cs-CZ" dirty="0" err="1" smtClean="0"/>
              <a:t>important</a:t>
            </a:r>
            <a:r>
              <a:rPr lang="cs-CZ" dirty="0" smtClean="0"/>
              <a:t> </a:t>
            </a:r>
            <a:r>
              <a:rPr lang="cs-CZ" dirty="0" err="1" smtClean="0"/>
              <a:t>here</a:t>
            </a:r>
            <a:endParaRPr lang="cs-CZ" dirty="0" smtClean="0"/>
          </a:p>
          <a:p>
            <a:r>
              <a:rPr lang="en-US" dirty="0"/>
              <a:t>all endemic species in the Czech Republic are considered </a:t>
            </a:r>
            <a:r>
              <a:rPr lang="en-US" dirty="0" smtClean="0"/>
              <a:t>NEOE</a:t>
            </a:r>
            <a:r>
              <a:rPr lang="cs-CZ" dirty="0" smtClean="0"/>
              <a:t>NDEMITS</a:t>
            </a:r>
            <a:r>
              <a:rPr lang="en-US" dirty="0" smtClean="0"/>
              <a:t> </a:t>
            </a:r>
            <a:r>
              <a:rPr lang="cs-CZ" dirty="0" smtClean="0"/>
              <a:t>and </a:t>
            </a:r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en-US" dirty="0" smtClean="0"/>
              <a:t>arose </a:t>
            </a:r>
            <a:r>
              <a:rPr lang="en-US" dirty="0"/>
              <a:t>during the Quaternary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1942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Paleoendemits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err="1"/>
              <a:t>a</a:t>
            </a:r>
            <a:r>
              <a:rPr lang="cs-CZ" dirty="0" err="1" smtClean="0"/>
              <a:t>ccording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err="1" smtClean="0"/>
              <a:t>evolutionar</a:t>
            </a:r>
            <a:r>
              <a:rPr lang="cs-CZ" dirty="0" smtClean="0"/>
              <a:t>y </a:t>
            </a:r>
            <a:r>
              <a:rPr lang="cs-CZ" dirty="0" err="1" smtClean="0"/>
              <a:t>theory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older species </a:t>
            </a:r>
            <a:r>
              <a:rPr lang="cs-CZ" dirty="0" smtClean="0"/>
              <a:t>are </a:t>
            </a:r>
            <a:r>
              <a:rPr lang="en-US" dirty="0" smtClean="0"/>
              <a:t>known </a:t>
            </a:r>
            <a:r>
              <a:rPr lang="en-US" dirty="0"/>
              <a:t>as </a:t>
            </a:r>
            <a:r>
              <a:rPr lang="en-US" dirty="0" smtClean="0"/>
              <a:t>PALEOENDEMIT</a:t>
            </a:r>
            <a:r>
              <a:rPr lang="cs-CZ" dirty="0"/>
              <a:t>S</a:t>
            </a:r>
            <a:endParaRPr lang="cs-CZ" dirty="0" smtClean="0"/>
          </a:p>
          <a:p>
            <a:r>
              <a:rPr lang="cs-CZ" dirty="0" err="1" smtClean="0"/>
              <a:t>earlier</a:t>
            </a:r>
            <a:r>
              <a:rPr lang="en-US" dirty="0" smtClean="0"/>
              <a:t>  </a:t>
            </a:r>
            <a:r>
              <a:rPr lang="en-US" dirty="0"/>
              <a:t>species with a larger area, which dwindled </a:t>
            </a:r>
            <a:r>
              <a:rPr lang="cs-CZ" dirty="0" smtClean="0"/>
              <a:t>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course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en-US" dirty="0" smtClean="0"/>
              <a:t> time</a:t>
            </a:r>
            <a:r>
              <a:rPr lang="en-US" dirty="0"/>
              <a:t/>
            </a:r>
            <a:br>
              <a:rPr lang="en-US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3332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Endemic</a:t>
            </a:r>
            <a:r>
              <a:rPr lang="cs-CZ" dirty="0"/>
              <a:t> species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en-US" dirty="0"/>
              <a:t>currently </a:t>
            </a:r>
            <a:r>
              <a:rPr lang="cs-CZ" dirty="0" smtClean="0"/>
              <a:t>in </a:t>
            </a:r>
            <a:r>
              <a:rPr lang="en-US" dirty="0" smtClean="0"/>
              <a:t>the </a:t>
            </a:r>
            <a:r>
              <a:rPr lang="en-US" dirty="0"/>
              <a:t>Czech Republic </a:t>
            </a:r>
            <a:r>
              <a:rPr lang="cs-CZ" dirty="0" err="1" smtClean="0"/>
              <a:t>there</a:t>
            </a:r>
            <a:r>
              <a:rPr lang="cs-CZ" dirty="0" smtClean="0"/>
              <a:t> are</a:t>
            </a:r>
            <a:r>
              <a:rPr lang="en-US" dirty="0" smtClean="0"/>
              <a:t> about </a:t>
            </a:r>
            <a:r>
              <a:rPr lang="en-US" dirty="0"/>
              <a:t>80 endemic species and </a:t>
            </a:r>
            <a:r>
              <a:rPr lang="en-US" dirty="0" err="1" smtClean="0"/>
              <a:t>subend</a:t>
            </a:r>
            <a:r>
              <a:rPr lang="cs-CZ" dirty="0" err="1" smtClean="0"/>
              <a:t>emic</a:t>
            </a:r>
            <a:r>
              <a:rPr lang="cs-CZ" dirty="0" smtClean="0"/>
              <a:t> species</a:t>
            </a:r>
            <a:r>
              <a:rPr lang="en-US" dirty="0" smtClean="0"/>
              <a:t> </a:t>
            </a:r>
            <a:r>
              <a:rPr lang="en-US" dirty="0"/>
              <a:t>(species with the vast majority of sites in our area)</a:t>
            </a:r>
            <a:endParaRPr lang="cs-CZ" dirty="0" smtClean="0"/>
          </a:p>
          <a:p>
            <a:r>
              <a:rPr lang="cs-CZ" dirty="0" err="1"/>
              <a:t>t</a:t>
            </a:r>
            <a:r>
              <a:rPr lang="cs-CZ" dirty="0" err="1" smtClean="0"/>
              <a:t>he</a:t>
            </a:r>
            <a:r>
              <a:rPr lang="cs-CZ" dirty="0" smtClean="0"/>
              <a:t> l</a:t>
            </a:r>
            <a:r>
              <a:rPr lang="en-US" dirty="0" err="1" smtClean="0"/>
              <a:t>argest</a:t>
            </a:r>
            <a:r>
              <a:rPr lang="en-US" dirty="0" smtClean="0"/>
              <a:t> </a:t>
            </a:r>
            <a:r>
              <a:rPr lang="en-US" dirty="0"/>
              <a:t>representation of endemic species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   in the Giant Mountains (more than 20) </a:t>
            </a:r>
            <a:br>
              <a:rPr lang="en-US" dirty="0"/>
            </a:b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0571590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277</TotalTime>
  <Words>459</Words>
  <Application>Microsoft Office PowerPoint</Application>
  <PresentationFormat>Předvádění na obrazovce (4:3)</PresentationFormat>
  <Paragraphs>58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Century Schoolbook</vt:lpstr>
      <vt:lpstr>Wingdings</vt:lpstr>
      <vt:lpstr>Wingdings 2</vt:lpstr>
      <vt:lpstr>Arkýř</vt:lpstr>
      <vt:lpstr>Endemic species, relicts</vt:lpstr>
      <vt:lpstr>endemic taxa</vt:lpstr>
      <vt:lpstr>restricted area(range)</vt:lpstr>
      <vt:lpstr>Endemic taxa</vt:lpstr>
      <vt:lpstr>steno-endemic species</vt:lpstr>
      <vt:lpstr>The rate of endemism</vt:lpstr>
      <vt:lpstr>Neoendemits</vt:lpstr>
      <vt:lpstr>Paleoendemits</vt:lpstr>
      <vt:lpstr>Endemic species</vt:lpstr>
      <vt:lpstr>relicts</vt:lpstr>
      <vt:lpstr>Relicts</vt:lpstr>
      <vt:lpstr>Relicts</vt:lpstr>
      <vt:lpstr>Worksheets - revision</vt:lpstr>
      <vt:lpstr>Sources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</dc:creator>
  <cp:lastModifiedBy>Foller Jiří</cp:lastModifiedBy>
  <cp:revision>41</cp:revision>
  <dcterms:created xsi:type="dcterms:W3CDTF">2014-07-12T12:22:40Z</dcterms:created>
  <dcterms:modified xsi:type="dcterms:W3CDTF">2014-11-11T06:55:13Z</dcterms:modified>
</cp:coreProperties>
</file>