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0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86000" y="2262900"/>
            <a:ext cx="6172200" cy="1894362"/>
          </a:xfrm>
        </p:spPr>
        <p:txBody>
          <a:bodyPr/>
          <a:lstStyle/>
          <a:p>
            <a:pPr algn="ctr"/>
            <a:r>
              <a:rPr lang="cs-CZ" dirty="0" err="1" smtClean="0"/>
              <a:t>Expansion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plants</a:t>
            </a:r>
            <a:r>
              <a:rPr lang="cs-CZ" smtClean="0"/>
              <a:t> </a:t>
            </a:r>
            <a:r>
              <a:rPr lang="cs-CZ" smtClean="0"/>
              <a:t/>
            </a:r>
            <a:br>
              <a:rPr lang="cs-CZ" smtClean="0"/>
            </a:br>
            <a:r>
              <a:rPr lang="cs-CZ" smtClean="0"/>
              <a:t>on </a:t>
            </a:r>
            <a:r>
              <a:rPr lang="cs-CZ" dirty="0" err="1" smtClean="0"/>
              <a:t>Earth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cs-CZ" altLang="cs-CZ" dirty="0"/>
              <a:t>Výukový materiál EK 01 </a:t>
            </a:r>
            <a:r>
              <a:rPr lang="cs-CZ" altLang="cs-CZ"/>
              <a:t>- </a:t>
            </a:r>
            <a:r>
              <a:rPr lang="cs-CZ" altLang="cs-CZ" smtClean="0"/>
              <a:t>06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Tvůrce anglické verze: Mgr. Milan Smejkal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333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56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Biological</a:t>
            </a:r>
            <a:r>
              <a:rPr lang="cs-CZ" dirty="0"/>
              <a:t> </a:t>
            </a:r>
            <a:r>
              <a:rPr lang="cs-CZ" dirty="0" err="1"/>
              <a:t>invasions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/>
              <a:t>the spread of non-native species outside their primary area</a:t>
            </a:r>
            <a:endParaRPr lang="cs-CZ" dirty="0" smtClean="0"/>
          </a:p>
          <a:p>
            <a:r>
              <a:rPr lang="cs-CZ" dirty="0" smtClean="0"/>
              <a:t>h</a:t>
            </a:r>
            <a:r>
              <a:rPr lang="en-US" dirty="0" err="1" smtClean="0"/>
              <a:t>uman</a:t>
            </a:r>
            <a:r>
              <a:rPr lang="en-US" dirty="0" smtClean="0"/>
              <a:t> </a:t>
            </a:r>
            <a:r>
              <a:rPr lang="en-US" dirty="0"/>
              <a:t>activity has accelerated </a:t>
            </a:r>
            <a:r>
              <a:rPr lang="cs-CZ" dirty="0" err="1" smtClean="0"/>
              <a:t>it</a:t>
            </a:r>
            <a:endParaRPr lang="cs-CZ" dirty="0" smtClean="0"/>
          </a:p>
          <a:p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problems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mankind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2268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Maps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graphical</a:t>
            </a:r>
            <a:r>
              <a:rPr lang="cs-CZ" dirty="0"/>
              <a:t> </a:t>
            </a:r>
            <a:r>
              <a:rPr lang="cs-CZ" dirty="0" err="1" smtClean="0"/>
              <a:t>expression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taxa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maps</a:t>
            </a:r>
            <a:r>
              <a:rPr lang="cs-CZ" dirty="0" smtClean="0"/>
              <a:t> are:         </a:t>
            </a:r>
            <a:r>
              <a:rPr lang="cs-CZ" dirty="0" err="1" smtClean="0"/>
              <a:t>netted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                      </a:t>
            </a:r>
            <a:r>
              <a:rPr lang="cs-CZ" dirty="0" err="1" smtClean="0"/>
              <a:t>dot</a:t>
            </a:r>
            <a:r>
              <a:rPr lang="cs-CZ" dirty="0" smtClean="0"/>
              <a:t>(</a:t>
            </a:r>
            <a:r>
              <a:rPr lang="cs-CZ" dirty="0" err="1" smtClean="0"/>
              <a:t>ted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                                    </a:t>
            </a:r>
            <a:r>
              <a:rPr lang="cs-CZ" dirty="0" err="1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6145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1143000"/>
          </a:xfrm>
        </p:spPr>
        <p:txBody>
          <a:bodyPr/>
          <a:lstStyle/>
          <a:p>
            <a:r>
              <a:rPr lang="cs-CZ" dirty="0" err="1" smtClean="0"/>
              <a:t>Worksheets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flora is made </a:t>
            </a:r>
            <a:r>
              <a:rPr lang="cs-CZ" dirty="0" smtClean="0"/>
              <a:t>up </a:t>
            </a:r>
            <a:r>
              <a:rPr lang="cs-CZ" dirty="0" err="1" smtClean="0"/>
              <a:t>of</a:t>
            </a:r>
            <a:r>
              <a:rPr lang="cs-CZ" dirty="0" smtClean="0"/>
              <a:t> …</a:t>
            </a:r>
            <a:r>
              <a:rPr lang="cs-CZ" dirty="0"/>
              <a:t>?</a:t>
            </a:r>
            <a:endParaRPr lang="cs-CZ" dirty="0" smtClean="0"/>
          </a:p>
          <a:p>
            <a:r>
              <a:rPr lang="en-US" dirty="0"/>
              <a:t>What does the phytography study?</a:t>
            </a:r>
            <a:endParaRPr lang="cs-CZ" dirty="0" smtClean="0"/>
          </a:p>
          <a:p>
            <a:r>
              <a:rPr lang="en-US" dirty="0"/>
              <a:t>How do we divide the ranges of different taxa?</a:t>
            </a:r>
            <a:endParaRPr lang="cs-CZ" dirty="0" smtClean="0"/>
          </a:p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 smtClean="0"/>
              <a:t>hiatus</a:t>
            </a:r>
            <a:r>
              <a:rPr lang="cs-CZ" dirty="0" smtClean="0"/>
              <a:t>?</a:t>
            </a:r>
          </a:p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smtClean="0"/>
              <a:t>a </a:t>
            </a:r>
            <a:r>
              <a:rPr lang="cs-CZ" dirty="0" err="1" smtClean="0"/>
              <a:t>biological</a:t>
            </a:r>
            <a:r>
              <a:rPr lang="cs-CZ" dirty="0" smtClean="0"/>
              <a:t> </a:t>
            </a:r>
            <a:r>
              <a:rPr lang="cs-CZ" dirty="0" err="1" smtClean="0"/>
              <a:t>invasion</a:t>
            </a:r>
            <a:r>
              <a:rPr lang="cs-CZ" dirty="0" smtClean="0"/>
              <a:t>?</a:t>
            </a:r>
          </a:p>
          <a:p>
            <a:r>
              <a:rPr lang="en-US" dirty="0"/>
              <a:t>What groups can we find  in the </a:t>
            </a:r>
            <a:r>
              <a:rPr lang="en-US" dirty="0" smtClean="0"/>
              <a:t>ranges</a:t>
            </a:r>
            <a:r>
              <a:rPr lang="cs-CZ" dirty="0" smtClean="0"/>
              <a:t>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892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KINCL, Lubomír, Miloslav KINCL a Jana JAKRLOVÁ. </a:t>
            </a:r>
            <a:r>
              <a:rPr lang="cs-CZ" i="1" dirty="0" smtClean="0"/>
              <a:t>Biologie rostlin pro 1. ročník gymnázií. </a:t>
            </a:r>
            <a:r>
              <a:rPr lang="cs-CZ" dirty="0" smtClean="0"/>
              <a:t>Třetí, upravené vydání – dotisk. Praha: Fortuna, 2003. </a:t>
            </a:r>
            <a:r>
              <a:rPr lang="cs-CZ" smtClean="0"/>
              <a:t>ISBN 80-7168-736-7.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8949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Expansion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plants</a:t>
            </a:r>
            <a:r>
              <a:rPr lang="cs-CZ" dirty="0" smtClean="0"/>
              <a:t> on </a:t>
            </a:r>
            <a:r>
              <a:rPr lang="cs-CZ" dirty="0" err="1" smtClean="0"/>
              <a:t>Earth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 </a:t>
            </a:r>
            <a:r>
              <a:rPr lang="cs-CZ" dirty="0" err="1" smtClean="0"/>
              <a:t>random</a:t>
            </a:r>
            <a:endParaRPr lang="cs-CZ" dirty="0" smtClean="0"/>
          </a:p>
          <a:p>
            <a:r>
              <a:rPr lang="cs-CZ" dirty="0" smtClean="0"/>
              <a:t>A </a:t>
            </a:r>
            <a:r>
              <a:rPr lang="en-US" dirty="0" smtClean="0"/>
              <a:t>presence </a:t>
            </a:r>
            <a:r>
              <a:rPr lang="en-US" dirty="0"/>
              <a:t>or absence of a particular species in a given area is a result of the climate, habitat conditions and biotic factors</a:t>
            </a:r>
            <a:endParaRPr lang="cs-CZ" dirty="0" smtClean="0"/>
          </a:p>
          <a:p>
            <a:r>
              <a:rPr lang="en-US" dirty="0"/>
              <a:t>current effects and past effects often work simultaneously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3402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b="1" dirty="0" err="1"/>
              <a:t>range</a:t>
            </a:r>
            <a:r>
              <a:rPr lang="cs-CZ" dirty="0" smtClean="0"/>
              <a:t> and </a:t>
            </a:r>
            <a:r>
              <a:rPr lang="cs-CZ" dirty="0" err="1" smtClean="0"/>
              <a:t>depiction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 </a:t>
            </a:r>
            <a:r>
              <a:rPr lang="en-US" dirty="0" smtClean="0"/>
              <a:t>characteristic </a:t>
            </a:r>
            <a:r>
              <a:rPr lang="en-US" dirty="0"/>
              <a:t>feature of each taxon (especially species, genus, family, etc.) is an extension to a particular territory</a:t>
            </a:r>
            <a:endParaRPr lang="cs-CZ" dirty="0" smtClean="0"/>
          </a:p>
          <a:p>
            <a:r>
              <a:rPr lang="en-US" dirty="0"/>
              <a:t>a list of all plant taxa of this territory forms </a:t>
            </a:r>
            <a:r>
              <a:rPr lang="cs-CZ" dirty="0" smtClean="0"/>
              <a:t>„</a:t>
            </a:r>
            <a:r>
              <a:rPr lang="en-US" dirty="0" smtClean="0"/>
              <a:t>Flora</a:t>
            </a:r>
            <a:r>
              <a:rPr lang="cs-CZ" dirty="0" smtClean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346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occurrence </a:t>
            </a:r>
            <a:r>
              <a:rPr lang="en-US" dirty="0"/>
              <a:t>of a particular taxon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all </a:t>
            </a:r>
            <a:r>
              <a:rPr lang="cs-CZ" dirty="0" err="1" smtClean="0"/>
              <a:t>habitats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Phytogeography</a:t>
            </a:r>
            <a:r>
              <a:rPr lang="cs-CZ" dirty="0" smtClean="0"/>
              <a:t> – </a:t>
            </a:r>
            <a:r>
              <a:rPr lang="cs-CZ" dirty="0" err="1" smtClean="0"/>
              <a:t>chorology</a:t>
            </a:r>
            <a:r>
              <a:rPr lang="cs-CZ" dirty="0" smtClean="0"/>
              <a:t> - </a:t>
            </a:r>
            <a:r>
              <a:rPr lang="en-US" dirty="0" smtClean="0"/>
              <a:t>deals </a:t>
            </a:r>
            <a:r>
              <a:rPr lang="en-US" dirty="0"/>
              <a:t>with the study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911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taxa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They </a:t>
            </a:r>
            <a:r>
              <a:rPr lang="cs-CZ" dirty="0" err="1" smtClean="0"/>
              <a:t>differ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size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shape</a:t>
            </a:r>
            <a:r>
              <a:rPr lang="cs-CZ" dirty="0" smtClean="0"/>
              <a:t>s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can be classified by shape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    </a:t>
            </a:r>
            <a:r>
              <a:rPr lang="cs-CZ" dirty="0" err="1" smtClean="0"/>
              <a:t>continuous</a:t>
            </a:r>
            <a:r>
              <a:rPr lang="cs-CZ" dirty="0" smtClean="0"/>
              <a:t> – </a:t>
            </a:r>
            <a:r>
              <a:rPr lang="cs-CZ" dirty="0" err="1" smtClean="0"/>
              <a:t>locations</a:t>
            </a:r>
            <a:r>
              <a:rPr lang="cs-CZ" dirty="0" smtClean="0"/>
              <a:t> as a </a:t>
            </a:r>
            <a:r>
              <a:rPr lang="cs-CZ" dirty="0" err="1" smtClean="0"/>
              <a:t>whole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</a:t>
            </a:r>
            <a:r>
              <a:rPr lang="cs-CZ" dirty="0" err="1" smtClean="0"/>
              <a:t>discontinuous</a:t>
            </a:r>
            <a:r>
              <a:rPr lang="cs-CZ" dirty="0" smtClean="0"/>
              <a:t>  – </a:t>
            </a:r>
            <a:r>
              <a:rPr lang="cs-CZ" dirty="0" err="1" smtClean="0"/>
              <a:t>locations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more  </a:t>
            </a:r>
            <a:r>
              <a:rPr lang="cs-CZ" dirty="0" err="1" smtClean="0"/>
              <a:t>parts</a:t>
            </a:r>
            <a:r>
              <a:rPr lang="cs-CZ" dirty="0" smtClean="0"/>
              <a:t> </a:t>
            </a:r>
          </a:p>
          <a:p>
            <a:endParaRPr lang="cs-CZ" dirty="0"/>
          </a:p>
          <a:p>
            <a:r>
              <a:rPr lang="cs-CZ" dirty="0" err="1"/>
              <a:t>separated</a:t>
            </a:r>
            <a:r>
              <a:rPr lang="cs-CZ" dirty="0"/>
              <a:t> by a </a:t>
            </a:r>
            <a:r>
              <a:rPr lang="cs-CZ" dirty="0" err="1" smtClean="0"/>
              <a:t>hiatus</a:t>
            </a:r>
            <a:r>
              <a:rPr lang="cs-CZ" dirty="0" smtClean="0"/>
              <a:t> (a </a:t>
            </a:r>
            <a:r>
              <a:rPr lang="en-US" dirty="0" smtClean="0"/>
              <a:t>territory</a:t>
            </a:r>
            <a:r>
              <a:rPr lang="en-US" dirty="0"/>
              <a:t>, where a given taxon does not occur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divided</a:t>
            </a:r>
            <a:r>
              <a:rPr lang="cs-CZ" dirty="0" smtClean="0"/>
              <a:t> by </a:t>
            </a:r>
            <a:r>
              <a:rPr lang="cs-CZ" dirty="0" err="1" smtClean="0"/>
              <a:t>size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   </a:t>
            </a:r>
            <a:r>
              <a:rPr lang="cs-CZ" dirty="0" err="1" smtClean="0"/>
              <a:t>macroranges</a:t>
            </a:r>
            <a:r>
              <a:rPr lang="cs-CZ" dirty="0" smtClean="0"/>
              <a:t>, </a:t>
            </a:r>
            <a:r>
              <a:rPr lang="cs-CZ" dirty="0" err="1" smtClean="0"/>
              <a:t>mesoranges</a:t>
            </a:r>
            <a:r>
              <a:rPr lang="cs-CZ" dirty="0" smtClean="0"/>
              <a:t> and   </a:t>
            </a:r>
            <a:r>
              <a:rPr lang="cs-CZ" dirty="0" err="1" smtClean="0"/>
              <a:t>microranges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567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Macroranges</a:t>
            </a:r>
            <a:r>
              <a:rPr lang="cs-CZ" dirty="0" smtClean="0"/>
              <a:t> and </a:t>
            </a:r>
            <a:r>
              <a:rPr lang="cs-CZ" dirty="0" err="1" smtClean="0"/>
              <a:t>cosmopolitan</a:t>
            </a:r>
            <a:r>
              <a:rPr lang="cs-CZ" dirty="0" smtClean="0"/>
              <a:t>  </a:t>
            </a:r>
            <a:r>
              <a:rPr lang="cs-CZ" dirty="0" err="1" smtClean="0"/>
              <a:t>ranges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m</a:t>
            </a:r>
            <a:r>
              <a:rPr lang="en-US" dirty="0" smtClean="0"/>
              <a:t>a</a:t>
            </a:r>
            <a:r>
              <a:rPr lang="cs-CZ" dirty="0" err="1" smtClean="0"/>
              <a:t>croranges</a:t>
            </a:r>
            <a:r>
              <a:rPr lang="cs-CZ" dirty="0" smtClean="0"/>
              <a:t> </a:t>
            </a:r>
            <a:r>
              <a:rPr lang="en-US" dirty="0" smtClean="0"/>
              <a:t> include </a:t>
            </a:r>
            <a:r>
              <a:rPr lang="en-US" dirty="0"/>
              <a:t>large areas of the earth's surface</a:t>
            </a:r>
            <a:endParaRPr lang="cs-CZ" dirty="0" smtClean="0"/>
          </a:p>
          <a:p>
            <a:endParaRPr lang="cs-CZ" dirty="0"/>
          </a:p>
          <a:p>
            <a:r>
              <a:rPr lang="en-US" dirty="0"/>
              <a:t>cosmopolitan </a:t>
            </a:r>
            <a:r>
              <a:rPr lang="cs-CZ" dirty="0" err="1" smtClean="0"/>
              <a:t>ranges</a:t>
            </a:r>
            <a:r>
              <a:rPr lang="en-US" dirty="0" smtClean="0"/>
              <a:t> include </a:t>
            </a:r>
            <a:r>
              <a:rPr lang="en-US" dirty="0"/>
              <a:t>the majority of the earth's </a:t>
            </a:r>
            <a:r>
              <a:rPr lang="en-US" dirty="0" smtClean="0"/>
              <a:t>surface</a:t>
            </a:r>
            <a:r>
              <a:rPr lang="cs-CZ" dirty="0" smtClean="0"/>
              <a:t> - </a:t>
            </a:r>
            <a:r>
              <a:rPr lang="en-US" dirty="0" smtClean="0"/>
              <a:t> </a:t>
            </a:r>
            <a:r>
              <a:rPr lang="en-US" dirty="0"/>
              <a:t>for </a:t>
            </a:r>
            <a:r>
              <a:rPr lang="en-US" dirty="0" smtClean="0"/>
              <a:t>example</a:t>
            </a:r>
            <a:r>
              <a:rPr lang="cs-CZ" dirty="0"/>
              <a:t> </a:t>
            </a:r>
            <a:r>
              <a:rPr lang="cs-CZ" dirty="0" smtClean="0"/>
              <a:t>a </a:t>
            </a:r>
            <a:r>
              <a:rPr lang="cs-CZ" dirty="0" err="1" smtClean="0"/>
              <a:t>nettle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0442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Mesoranges</a:t>
            </a:r>
            <a:r>
              <a:rPr lang="cs-CZ" dirty="0" smtClean="0"/>
              <a:t>, </a:t>
            </a:r>
            <a:r>
              <a:rPr lang="cs-CZ" dirty="0" err="1" smtClean="0"/>
              <a:t>microranges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m</a:t>
            </a:r>
            <a:r>
              <a:rPr lang="en-US" dirty="0" smtClean="0"/>
              <a:t>e</a:t>
            </a:r>
            <a:r>
              <a:rPr lang="cs-CZ" dirty="0" err="1" smtClean="0"/>
              <a:t>soranges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cs-CZ" dirty="0" smtClean="0"/>
              <a:t>are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area</a:t>
            </a:r>
            <a:r>
              <a:rPr lang="cs-CZ" dirty="0" smtClean="0"/>
              <a:t>s</a:t>
            </a:r>
            <a:r>
              <a:rPr lang="en-US" dirty="0" smtClean="0"/>
              <a:t>  </a:t>
            </a:r>
            <a:r>
              <a:rPr lang="en-US" dirty="0"/>
              <a:t>of </a:t>
            </a:r>
            <a:r>
              <a:rPr lang="cs-CZ" dirty="0" smtClean="0"/>
              <a:t>a </a:t>
            </a:r>
            <a:r>
              <a:rPr lang="en-US" dirty="0" smtClean="0"/>
              <a:t>medium </a:t>
            </a:r>
            <a:r>
              <a:rPr lang="en-US" dirty="0"/>
              <a:t>size - </a:t>
            </a:r>
            <a:r>
              <a:rPr lang="en-US" dirty="0" err="1"/>
              <a:t>eg</a:t>
            </a:r>
            <a:r>
              <a:rPr lang="en-US" dirty="0"/>
              <a:t>. </a:t>
            </a:r>
            <a:r>
              <a:rPr lang="cs-CZ" dirty="0"/>
              <a:t>a</a:t>
            </a:r>
            <a:r>
              <a:rPr lang="cs-CZ" dirty="0" smtClean="0"/>
              <a:t> </a:t>
            </a:r>
            <a:r>
              <a:rPr lang="cs-CZ" dirty="0"/>
              <a:t>b</a:t>
            </a:r>
            <a:r>
              <a:rPr lang="en-US" dirty="0" err="1" smtClean="0"/>
              <a:t>eech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/>
              <a:t>m</a:t>
            </a:r>
            <a:r>
              <a:rPr lang="cs-CZ" dirty="0" err="1" smtClean="0"/>
              <a:t>icroranges</a:t>
            </a:r>
            <a:r>
              <a:rPr lang="cs-CZ" dirty="0" smtClean="0"/>
              <a:t>  are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areas</a:t>
            </a:r>
            <a:r>
              <a:rPr lang="cs-CZ" dirty="0" smtClean="0"/>
              <a:t>, </a:t>
            </a:r>
            <a:r>
              <a:rPr lang="en-US" dirty="0"/>
              <a:t>which </a:t>
            </a:r>
            <a:r>
              <a:rPr lang="en-US" dirty="0" smtClean="0"/>
              <a:t>involve </a:t>
            </a:r>
            <a:r>
              <a:rPr lang="en-US" dirty="0"/>
              <a:t>only a small area, sometimes only a single </a:t>
            </a:r>
            <a:r>
              <a:rPr lang="en-US" dirty="0" smtClean="0"/>
              <a:t>site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81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Borders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They</a:t>
            </a:r>
            <a:r>
              <a:rPr lang="cs-CZ" dirty="0" smtClean="0"/>
              <a:t> are not </a:t>
            </a:r>
            <a:r>
              <a:rPr lang="cs-CZ" dirty="0" err="1" smtClean="0"/>
              <a:t>constant</a:t>
            </a:r>
            <a:endParaRPr lang="cs-CZ" dirty="0" smtClean="0"/>
          </a:p>
          <a:p>
            <a:r>
              <a:rPr lang="en-US" dirty="0"/>
              <a:t>They reflect the range of the taxon in a specific time period under certain </a:t>
            </a:r>
            <a:r>
              <a:rPr lang="en-US" dirty="0" smtClean="0"/>
              <a:t>conditions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863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Division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According</a:t>
            </a:r>
            <a:r>
              <a:rPr lang="cs-CZ" dirty="0" smtClean="0"/>
              <a:t> to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activities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r>
              <a:rPr lang="cs-CZ" dirty="0" err="1"/>
              <a:t>original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primary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– w</a:t>
            </a:r>
            <a:r>
              <a:rPr lang="en-US" dirty="0" err="1" smtClean="0"/>
              <a:t>ithout</a:t>
            </a:r>
            <a:r>
              <a:rPr lang="en-US" dirty="0" smtClean="0"/>
              <a:t> </a:t>
            </a:r>
            <a:r>
              <a:rPr lang="en-US" dirty="0"/>
              <a:t>the influence of human activities</a:t>
            </a:r>
            <a:endParaRPr lang="cs-CZ" dirty="0" smtClean="0"/>
          </a:p>
          <a:p>
            <a:r>
              <a:rPr lang="cs-CZ" dirty="0" err="1"/>
              <a:t>autochthonous</a:t>
            </a:r>
            <a:r>
              <a:rPr lang="cs-CZ" dirty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–</a:t>
            </a:r>
            <a:r>
              <a:rPr lang="cs-CZ" dirty="0" err="1"/>
              <a:t>specific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territory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/>
              <a:t>d</a:t>
            </a:r>
            <a:r>
              <a:rPr lang="cs-CZ" dirty="0" err="1" smtClean="0"/>
              <a:t>erivative</a:t>
            </a:r>
            <a:r>
              <a:rPr lang="cs-CZ" dirty="0" smtClean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–</a:t>
            </a:r>
            <a:r>
              <a:rPr lang="cs-CZ" dirty="0" err="1" smtClean="0"/>
              <a:t>secondary</a:t>
            </a:r>
            <a:r>
              <a:rPr lang="cs-CZ" dirty="0" smtClean="0"/>
              <a:t>  –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influence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activities</a:t>
            </a:r>
            <a:endParaRPr lang="cs-CZ" dirty="0" smtClean="0"/>
          </a:p>
          <a:p>
            <a:r>
              <a:rPr lang="cs-CZ" dirty="0" err="1"/>
              <a:t>allochthonous</a:t>
            </a:r>
            <a:r>
              <a:rPr lang="cs-CZ" dirty="0"/>
              <a:t> </a:t>
            </a:r>
            <a:r>
              <a:rPr lang="cs-CZ" dirty="0" err="1" smtClean="0"/>
              <a:t>ranges</a:t>
            </a:r>
            <a:r>
              <a:rPr lang="cs-CZ" dirty="0" smtClean="0"/>
              <a:t> – not </a:t>
            </a:r>
            <a:r>
              <a:rPr lang="cs-CZ" dirty="0" err="1" smtClean="0"/>
              <a:t>original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territory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02001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308</TotalTime>
  <Words>473</Words>
  <Application>Microsoft Office PowerPoint</Application>
  <PresentationFormat>Předvádění na obrazovce (4:3)</PresentationFormat>
  <Paragraphs>70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Century Schoolbook</vt:lpstr>
      <vt:lpstr>Wingdings</vt:lpstr>
      <vt:lpstr>Wingdings 2</vt:lpstr>
      <vt:lpstr>Arkýř</vt:lpstr>
      <vt:lpstr>Expansion of plants  on Earth</vt:lpstr>
      <vt:lpstr>Expansion of plants on Earth</vt:lpstr>
      <vt:lpstr>the range and depiction of it</vt:lpstr>
      <vt:lpstr>The Range</vt:lpstr>
      <vt:lpstr>The ranges  of different taxa</vt:lpstr>
      <vt:lpstr>Macroranges and cosmopolitan  ranges</vt:lpstr>
      <vt:lpstr>Mesoranges, microranges</vt:lpstr>
      <vt:lpstr>Borders of the ranges</vt:lpstr>
      <vt:lpstr>Division of the ranges</vt:lpstr>
      <vt:lpstr>Biological invasions</vt:lpstr>
      <vt:lpstr>Maps of the ranges</vt:lpstr>
      <vt:lpstr>Worksheets - Revision</vt:lpstr>
      <vt:lpstr>Sources: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44</cp:revision>
  <dcterms:created xsi:type="dcterms:W3CDTF">2014-05-11T08:32:12Z</dcterms:created>
  <dcterms:modified xsi:type="dcterms:W3CDTF">2014-11-11T08:12:49Z</dcterms:modified>
</cp:coreProperties>
</file>