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27784" y="4293096"/>
            <a:ext cx="5958408" cy="1229522"/>
          </a:xfrm>
        </p:spPr>
        <p:txBody>
          <a:bodyPr/>
          <a:lstStyle/>
          <a:p>
            <a:pPr algn="ctr"/>
            <a:r>
              <a:rPr lang="cs-CZ" dirty="0" smtClean="0"/>
              <a:t>Fytogeografické člení zemského povrchu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283992" y="2244642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altLang="cs-CZ" sz="1400" dirty="0"/>
              <a:t>Výukový materiál EK 01 - </a:t>
            </a:r>
            <a:r>
              <a:rPr lang="cs-CZ" altLang="cs-CZ" sz="1400" dirty="0" smtClean="0"/>
              <a:t>08</a:t>
            </a:r>
            <a:endParaRPr lang="cs-CZ" altLang="cs-CZ" sz="1400" dirty="0"/>
          </a:p>
          <a:p>
            <a:pPr algn="ctr"/>
            <a:r>
              <a:rPr lang="cs-CZ" altLang="cs-CZ" sz="1400" dirty="0"/>
              <a:t>Tvůrce: Ing. Marie Jiráková</a:t>
            </a:r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076" y="466143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720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Pás pouští a polopouští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v</a:t>
            </a:r>
            <a:r>
              <a:rPr lang="cs-CZ" dirty="0" smtClean="0"/>
              <a:t> tropech, subtropech i oblastech s mírným klimatem</a:t>
            </a:r>
          </a:p>
          <a:p>
            <a:r>
              <a:rPr lang="cs-CZ" dirty="0"/>
              <a:t>m</a:t>
            </a:r>
            <a:r>
              <a:rPr lang="cs-CZ" dirty="0" smtClean="0"/>
              <a:t>alé množství srážek</a:t>
            </a:r>
          </a:p>
          <a:p>
            <a:r>
              <a:rPr lang="cs-CZ" dirty="0"/>
              <a:t>v</a:t>
            </a:r>
            <a:r>
              <a:rPr lang="cs-CZ" dirty="0" smtClean="0"/>
              <a:t>elké teplotní rozdíly mezi dnem a nocí</a:t>
            </a:r>
          </a:p>
          <a:p>
            <a:r>
              <a:rPr lang="cs-CZ" dirty="0"/>
              <a:t>v</a:t>
            </a:r>
            <a:r>
              <a:rPr lang="cs-CZ" dirty="0" smtClean="0"/>
              <a:t>elmi řídká vegetace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5283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Pás </a:t>
            </a:r>
            <a:r>
              <a:rPr lang="cs-CZ" dirty="0" err="1" smtClean="0"/>
              <a:t>tvrdolistých</a:t>
            </a:r>
            <a:r>
              <a:rPr lang="cs-CZ" dirty="0" smtClean="0"/>
              <a:t> lesů a jejich náhradních společenstev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oblasti s maximem srážek v zimním období a velmi suchým a teplým létem (např. Kalifornie, Středomoří)</a:t>
            </a:r>
          </a:p>
          <a:p>
            <a:r>
              <a:rPr lang="cs-CZ" dirty="0" smtClean="0"/>
              <a:t>původní vegetace – neopadavé lesy</a:t>
            </a:r>
          </a:p>
          <a:p>
            <a:r>
              <a:rPr lang="cs-CZ" dirty="0"/>
              <a:t>s</a:t>
            </a:r>
            <a:r>
              <a:rPr lang="cs-CZ" dirty="0" smtClean="0"/>
              <a:t>oučasná vegetace – křovinná společenstva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2031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Pás opadavých listnatých lesů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oblasti mírného pásu severní polokoule</a:t>
            </a:r>
          </a:p>
          <a:p>
            <a:r>
              <a:rPr lang="cs-CZ" dirty="0"/>
              <a:t>z</a:t>
            </a:r>
            <a:r>
              <a:rPr lang="cs-CZ" dirty="0" smtClean="0"/>
              <a:t>ima trvá 3-4 měsíce</a:t>
            </a:r>
          </a:p>
          <a:p>
            <a:r>
              <a:rPr lang="cs-CZ" dirty="0"/>
              <a:t>o</a:t>
            </a:r>
            <a:r>
              <a:rPr lang="cs-CZ" dirty="0" smtClean="0"/>
              <a:t>padavé listnaté dřeviny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9721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Pás stepí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 err="1" smtClean="0"/>
              <a:t>mimotropických</a:t>
            </a:r>
            <a:r>
              <a:rPr lang="cs-CZ" dirty="0" smtClean="0"/>
              <a:t> oblastech</a:t>
            </a:r>
          </a:p>
          <a:p>
            <a:r>
              <a:rPr lang="cs-CZ" dirty="0" smtClean="0"/>
              <a:t>málo srážek</a:t>
            </a:r>
          </a:p>
          <a:p>
            <a:r>
              <a:rPr lang="cs-CZ" dirty="0" smtClean="0"/>
              <a:t>vegetace – trávy, byliny</a:t>
            </a:r>
          </a:p>
          <a:p>
            <a:r>
              <a:rPr lang="cs-CZ" dirty="0" smtClean="0"/>
              <a:t>Střední Asie, Ukrajina, Severní Amerika (prérie), Jižní Amerika (pampy)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1199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Pás severských jehličnatých lesů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sever Evropy, Asie, Severní Ameriky</a:t>
            </a:r>
          </a:p>
          <a:p>
            <a:r>
              <a:rPr lang="cs-CZ" dirty="0" smtClean="0"/>
              <a:t>charakteristické je značné kolísání teplot</a:t>
            </a:r>
          </a:p>
          <a:p>
            <a:r>
              <a:rPr lang="cs-CZ" dirty="0"/>
              <a:t>s</a:t>
            </a:r>
            <a:r>
              <a:rPr lang="cs-CZ" dirty="0" smtClean="0"/>
              <a:t>mrk, borovice, jedle, modřín</a:t>
            </a:r>
          </a:p>
          <a:p>
            <a:r>
              <a:rPr lang="cs-CZ" dirty="0"/>
              <a:t>s</a:t>
            </a:r>
            <a:r>
              <a:rPr lang="cs-CZ" dirty="0" smtClean="0"/>
              <a:t>everní hranice lesa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4875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Pás tundry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n</a:t>
            </a:r>
            <a:r>
              <a:rPr lang="cs-CZ" dirty="0" smtClean="0"/>
              <a:t>achází se v oblastech severní </a:t>
            </a:r>
            <a:r>
              <a:rPr lang="cs-CZ" dirty="0" smtClean="0"/>
              <a:t>polokoule</a:t>
            </a:r>
          </a:p>
          <a:p>
            <a:r>
              <a:rPr lang="cs-CZ" dirty="0" smtClean="0"/>
              <a:t>krátké vegetační období a nízké letní teploty</a:t>
            </a:r>
          </a:p>
          <a:p>
            <a:r>
              <a:rPr lang="cs-CZ" dirty="0" smtClean="0"/>
              <a:t>mechy, lišejníky, keřovité břízy, vrby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240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Pracovní list </a:t>
            </a:r>
            <a:r>
              <a:rPr lang="cs-CZ" smtClean="0"/>
              <a:t>- opakování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smtClean="0"/>
          </a:p>
          <a:p>
            <a:r>
              <a:rPr lang="cs-CZ" smtClean="0"/>
              <a:t>Jak </a:t>
            </a:r>
            <a:r>
              <a:rPr lang="cs-CZ" dirty="0" smtClean="0"/>
              <a:t>dělíme vegetaci na Zemi?</a:t>
            </a:r>
          </a:p>
          <a:p>
            <a:r>
              <a:rPr lang="cs-CZ" dirty="0" smtClean="0"/>
              <a:t>Čím se zabývá regionální fytogeografie?</a:t>
            </a:r>
          </a:p>
          <a:p>
            <a:r>
              <a:rPr lang="cs-CZ" dirty="0" smtClean="0"/>
              <a:t>Co jsou </a:t>
            </a:r>
            <a:r>
              <a:rPr lang="cs-CZ" dirty="0" err="1" smtClean="0"/>
              <a:t>květenné</a:t>
            </a:r>
            <a:r>
              <a:rPr lang="cs-CZ" dirty="0" smtClean="0"/>
              <a:t> oblasti?</a:t>
            </a:r>
          </a:p>
          <a:p>
            <a:r>
              <a:rPr lang="cs-CZ" dirty="0" smtClean="0"/>
              <a:t>Které </a:t>
            </a:r>
            <a:r>
              <a:rPr lang="cs-CZ" dirty="0" err="1" smtClean="0"/>
              <a:t>květenné</a:t>
            </a:r>
            <a:r>
              <a:rPr lang="cs-CZ" dirty="0" smtClean="0"/>
              <a:t> oblasti rozlišujeme a co je pro každou z nich charakteristické?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7696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KINCL, Lubomír, Miloslav KINCL a Jana JAKRLOVÁ. </a:t>
            </a:r>
            <a:r>
              <a:rPr lang="cs-CZ" i="1" dirty="0"/>
              <a:t>Biologie rostlin pro 1. ročník gymnázií. </a:t>
            </a:r>
            <a:r>
              <a:rPr lang="cs-CZ" dirty="0"/>
              <a:t>Třetí, upravené vydání – dotisk. Praha: Fortuna, 2003. ISBN 80-7168-736-7.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9122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Vegetaci Země dělíme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horizontálně – na </a:t>
            </a:r>
            <a:r>
              <a:rPr lang="cs-CZ" dirty="0" err="1" smtClean="0"/>
              <a:t>květenné</a:t>
            </a:r>
            <a:r>
              <a:rPr lang="cs-CZ" dirty="0" smtClean="0"/>
              <a:t> oblasti a </a:t>
            </a:r>
          </a:p>
          <a:p>
            <a:pPr marL="0" indent="0">
              <a:buNone/>
            </a:pPr>
            <a:r>
              <a:rPr lang="cs-CZ" dirty="0" smtClean="0"/>
              <a:t>                             na vegetační zóny</a:t>
            </a:r>
          </a:p>
          <a:p>
            <a:r>
              <a:rPr lang="cs-CZ" dirty="0" smtClean="0"/>
              <a:t>vertikálně – na vegetační stupně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076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Regionální fytogeografie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zkoumá květenu jednotlivých fytogeografických oblastí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928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Květenné</a:t>
            </a:r>
            <a:r>
              <a:rPr lang="cs-CZ" dirty="0" smtClean="0"/>
              <a:t> oblasti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nejvyšší fytogeografické jednotky</a:t>
            </a:r>
          </a:p>
          <a:p>
            <a:r>
              <a:rPr lang="cs-CZ" dirty="0"/>
              <a:t>d</a:t>
            </a:r>
            <a:r>
              <a:rPr lang="cs-CZ" dirty="0" smtClean="0"/>
              <a:t>ělí se na podoblasti, provincie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8548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Oblasti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 smtClean="0"/>
              <a:t>holarktická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aleotropická</a:t>
            </a:r>
          </a:p>
          <a:p>
            <a:r>
              <a:rPr lang="cs-CZ" dirty="0"/>
              <a:t>n</a:t>
            </a:r>
            <a:r>
              <a:rPr lang="cs-CZ" dirty="0" smtClean="0"/>
              <a:t>eotropická</a:t>
            </a:r>
          </a:p>
          <a:p>
            <a:r>
              <a:rPr lang="cs-CZ" dirty="0"/>
              <a:t>a</a:t>
            </a:r>
            <a:r>
              <a:rPr lang="cs-CZ" dirty="0" smtClean="0"/>
              <a:t>ustralská</a:t>
            </a:r>
          </a:p>
          <a:p>
            <a:r>
              <a:rPr lang="cs-CZ" dirty="0"/>
              <a:t>k</a:t>
            </a:r>
            <a:r>
              <a:rPr lang="cs-CZ" dirty="0" smtClean="0"/>
              <a:t>apská</a:t>
            </a:r>
          </a:p>
          <a:p>
            <a:r>
              <a:rPr lang="cs-CZ" dirty="0" smtClean="0"/>
              <a:t>antarktická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719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Vegetační </a:t>
            </a:r>
            <a:r>
              <a:rPr lang="cs-CZ" dirty="0" err="1" smtClean="0"/>
              <a:t>pásmovitost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projevuje se zákonitým rozšířením vegetace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v závislosti na zeměpisné šířce</a:t>
            </a:r>
          </a:p>
          <a:p>
            <a:endParaRPr lang="cs-CZ" dirty="0"/>
          </a:p>
          <a:p>
            <a:r>
              <a:rPr lang="cs-CZ" dirty="0" smtClean="0"/>
              <a:t>od rovníku k pólům se vyskytují souvislé a rovnoběžkově uspořádané </a:t>
            </a:r>
          </a:p>
          <a:p>
            <a:pPr marL="0" indent="0">
              <a:buNone/>
            </a:pPr>
            <a:r>
              <a:rPr lang="cs-CZ" dirty="0" smtClean="0"/>
              <a:t>    VEGETAČNÍ ZÓNY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5571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Pás tropických deštných pralesů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rovníkové oblasti</a:t>
            </a:r>
          </a:p>
          <a:p>
            <a:r>
              <a:rPr lang="cs-CZ" dirty="0"/>
              <a:t>v</a:t>
            </a:r>
            <a:r>
              <a:rPr lang="cs-CZ" dirty="0" smtClean="0"/>
              <a:t>yrovnané podnebí, průměrné teploty 24-29ºC</a:t>
            </a:r>
          </a:p>
          <a:p>
            <a:r>
              <a:rPr lang="cs-CZ" dirty="0"/>
              <a:t>r</a:t>
            </a:r>
            <a:r>
              <a:rPr lang="cs-CZ" dirty="0" smtClean="0"/>
              <a:t>ovnoměrné hojné srážky</a:t>
            </a:r>
          </a:p>
          <a:p>
            <a:r>
              <a:rPr lang="cs-CZ" dirty="0"/>
              <a:t>p</a:t>
            </a:r>
            <a:r>
              <a:rPr lang="cs-CZ" dirty="0" smtClean="0"/>
              <a:t>orosty rozmanité, převládají dřeviny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261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Pás tropických </a:t>
            </a:r>
            <a:r>
              <a:rPr lang="cs-CZ" dirty="0" err="1" smtClean="0"/>
              <a:t>poloopadavých</a:t>
            </a:r>
            <a:r>
              <a:rPr lang="cs-CZ" dirty="0" smtClean="0"/>
              <a:t> a opadavých lesů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navazuje na tropické deštné lesy</a:t>
            </a:r>
          </a:p>
          <a:p>
            <a:r>
              <a:rPr lang="cs-CZ" dirty="0"/>
              <a:t>n</a:t>
            </a:r>
            <a:r>
              <a:rPr lang="cs-CZ" dirty="0" smtClean="0"/>
              <a:t>a jižní i severní polokouli</a:t>
            </a:r>
          </a:p>
          <a:p>
            <a:r>
              <a:rPr lang="cs-CZ" dirty="0"/>
              <a:t>t</a:t>
            </a:r>
            <a:r>
              <a:rPr lang="cs-CZ" dirty="0" smtClean="0"/>
              <a:t>eplotní rozdíly mezi chladným obdobím a teplým obdobím</a:t>
            </a:r>
          </a:p>
          <a:p>
            <a:r>
              <a:rPr lang="cs-CZ" dirty="0"/>
              <a:t>s</a:t>
            </a:r>
            <a:r>
              <a:rPr lang="cs-CZ" dirty="0" smtClean="0"/>
              <a:t>rážky nepravidelné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150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Pás savan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Tropické a subtropické oblasti jižní polokoule</a:t>
            </a:r>
          </a:p>
          <a:p>
            <a:r>
              <a:rPr lang="cs-CZ" dirty="0" smtClean="0"/>
              <a:t>Období dešťů 2-4 měsíce</a:t>
            </a:r>
          </a:p>
          <a:p>
            <a:r>
              <a:rPr lang="cs-CZ" dirty="0" smtClean="0"/>
              <a:t>Porosty vysokých trav, řídce roztroušené keře, popř. stromy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24192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1234</TotalTime>
  <Words>398</Words>
  <Application>Microsoft Office PowerPoint</Application>
  <PresentationFormat>Předvádění na obrazovce (4:3)</PresentationFormat>
  <Paragraphs>91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Arkýř</vt:lpstr>
      <vt:lpstr>Fytogeografické člení zemského povrchu</vt:lpstr>
      <vt:lpstr>Vegetaci Země dělíme</vt:lpstr>
      <vt:lpstr>Regionální fytogeografie</vt:lpstr>
      <vt:lpstr>Květenné oblasti</vt:lpstr>
      <vt:lpstr>Oblasti</vt:lpstr>
      <vt:lpstr>Vegetační pásmovitost</vt:lpstr>
      <vt:lpstr>Pás tropických deštných pralesů </vt:lpstr>
      <vt:lpstr>Pás tropických poloopadavých a opadavých lesů</vt:lpstr>
      <vt:lpstr>Pás savan</vt:lpstr>
      <vt:lpstr>Pás pouští a polopouští</vt:lpstr>
      <vt:lpstr>Pás tvrdolistých lesů a jejich náhradních společenstev</vt:lpstr>
      <vt:lpstr>Pás opadavých listnatých lesů</vt:lpstr>
      <vt:lpstr>Pás stepí</vt:lpstr>
      <vt:lpstr>Pás severských jehličnatých lesů</vt:lpstr>
      <vt:lpstr>Pás tundry</vt:lpstr>
      <vt:lpstr>Pracovní list - opakování</vt:lpstr>
      <vt:lpstr>Zdroj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Jiráková Marie</cp:lastModifiedBy>
  <cp:revision>23</cp:revision>
  <dcterms:created xsi:type="dcterms:W3CDTF">2014-07-12T12:22:40Z</dcterms:created>
  <dcterms:modified xsi:type="dcterms:W3CDTF">2014-12-10T09:48:17Z</dcterms:modified>
</cp:coreProperties>
</file>