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60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D7693F-F3A0-4898-B639-308EE6CEF789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Rozšíření rostlin na Zemi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086100" y="2017995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altLang="cs-CZ" sz="1400" dirty="0"/>
              <a:t>Výukový materiál EK 01 - </a:t>
            </a:r>
            <a:r>
              <a:rPr lang="cs-CZ" altLang="cs-CZ" sz="1400" dirty="0" smtClean="0"/>
              <a:t>06</a:t>
            </a:r>
            <a:endParaRPr lang="cs-CZ" altLang="cs-CZ" sz="1400" dirty="0"/>
          </a:p>
          <a:p>
            <a:pPr algn="ctr"/>
            <a:r>
              <a:rPr lang="cs-CZ" altLang="cs-CZ" sz="1400" dirty="0"/>
              <a:t>Tvůrce: Ing. Marie Jiráková</a:t>
            </a:r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859" y="620688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567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Biologická invaze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šíření nepůvodních druhů organismů mimo svůj primární areál</a:t>
            </a:r>
          </a:p>
          <a:p>
            <a:r>
              <a:rPr lang="cs-CZ" dirty="0" smtClean="0"/>
              <a:t>lidská činnost ji urychlila</a:t>
            </a:r>
          </a:p>
          <a:p>
            <a:r>
              <a:rPr lang="cs-CZ" dirty="0"/>
              <a:t>g</a:t>
            </a:r>
            <a:r>
              <a:rPr lang="cs-CZ" dirty="0" smtClean="0"/>
              <a:t>lobální problém lidstva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2268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Areálové mapy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grafické vyjádření taxonů</a:t>
            </a:r>
          </a:p>
          <a:p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oužívají se mapy</a:t>
            </a:r>
            <a:r>
              <a:rPr lang="cs-CZ" dirty="0" smtClean="0"/>
              <a:t>: síťové</a:t>
            </a:r>
          </a:p>
          <a:p>
            <a:pPr marL="0" indent="0">
              <a:buNone/>
            </a:pPr>
            <a:r>
              <a:rPr lang="cs-CZ" dirty="0" smtClean="0"/>
              <a:t>                                    bodové</a:t>
            </a:r>
          </a:p>
          <a:p>
            <a:pPr marL="0" indent="0">
              <a:buNone/>
            </a:pPr>
            <a:r>
              <a:rPr lang="cs-CZ" dirty="0" smtClean="0"/>
              <a:t>                                    obrysové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6145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Pracovní list </a:t>
            </a:r>
            <a:r>
              <a:rPr lang="cs-CZ" dirty="0" smtClean="0"/>
              <a:t>- opakování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Čím je tvořena květena nebo-</a:t>
            </a:r>
            <a:r>
              <a:rPr lang="cs-CZ" dirty="0" err="1" smtClean="0"/>
              <a:t>li</a:t>
            </a:r>
            <a:r>
              <a:rPr lang="cs-CZ" dirty="0" smtClean="0"/>
              <a:t> flora?</a:t>
            </a:r>
          </a:p>
          <a:p>
            <a:r>
              <a:rPr lang="cs-CZ" dirty="0" smtClean="0"/>
              <a:t>Co je předmětem zkoumání areálové fytogeografie?</a:t>
            </a:r>
          </a:p>
          <a:p>
            <a:r>
              <a:rPr lang="cs-CZ" dirty="0" smtClean="0"/>
              <a:t>Podle čeho dělíme areály různých taxonů?</a:t>
            </a:r>
          </a:p>
          <a:p>
            <a:r>
              <a:rPr lang="cs-CZ" dirty="0" smtClean="0"/>
              <a:t>Co je hiát?</a:t>
            </a:r>
          </a:p>
          <a:p>
            <a:r>
              <a:rPr lang="cs-CZ" dirty="0" smtClean="0"/>
              <a:t>Co je biologická invaze?</a:t>
            </a:r>
          </a:p>
          <a:p>
            <a:r>
              <a:rPr lang="cs-CZ" dirty="0" smtClean="0"/>
              <a:t>Na jaké skupiny dělíme areály?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4892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KINCL, Lubomír, Miloslav KINCL a Jana JAKRLOVÁ. </a:t>
            </a:r>
            <a:r>
              <a:rPr lang="cs-CZ" i="1" dirty="0" smtClean="0"/>
              <a:t>Biologie rostlin pro 1. ročník gymnázií. </a:t>
            </a:r>
            <a:r>
              <a:rPr lang="cs-CZ" dirty="0" smtClean="0"/>
              <a:t>Třetí, upravené vydání – dotisk. Praha: Fortuna, 2003. </a:t>
            </a:r>
            <a:r>
              <a:rPr lang="cs-CZ" smtClean="0"/>
              <a:t>ISBN 80-7168-736-7.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8949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Rozšíření rostlin na Zemi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není nahodilé</a:t>
            </a:r>
          </a:p>
          <a:p>
            <a:r>
              <a:rPr lang="cs-CZ" dirty="0"/>
              <a:t>p</a:t>
            </a:r>
            <a:r>
              <a:rPr lang="cs-CZ" dirty="0" smtClean="0"/>
              <a:t>řítomnost nebo absence určitého druhu  </a:t>
            </a:r>
            <a:br>
              <a:rPr lang="cs-CZ" dirty="0" smtClean="0"/>
            </a:br>
            <a:r>
              <a:rPr lang="cs-CZ" dirty="0" smtClean="0"/>
              <a:t>na daném území je výsledkem působení klimatu, stanovištních podmínek i biotických faktorů</a:t>
            </a:r>
          </a:p>
          <a:p>
            <a:r>
              <a:rPr lang="cs-CZ" dirty="0"/>
              <a:t>č</a:t>
            </a:r>
            <a:r>
              <a:rPr lang="cs-CZ" dirty="0" smtClean="0"/>
              <a:t>asto se prolínají vlivy současné nebo minulé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3402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Areál a jeho zobrazení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charakteristickým znakem každého taxonu (nejčastěji druhu, rodu, čeledi atp.) je rozšíření na určitém území</a:t>
            </a:r>
          </a:p>
          <a:p>
            <a:r>
              <a:rPr lang="cs-CZ" dirty="0" smtClean="0"/>
              <a:t>výčet všech rostlinných taxonů tohoto území tvoří KVĚTENU nebo-</a:t>
            </a:r>
            <a:r>
              <a:rPr lang="cs-CZ" dirty="0" err="1" smtClean="0"/>
              <a:t>li</a:t>
            </a:r>
            <a:r>
              <a:rPr lang="cs-CZ" dirty="0" smtClean="0"/>
              <a:t> FLÓRU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346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Areál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o</a:t>
            </a:r>
            <a:r>
              <a:rPr lang="cs-CZ" dirty="0" smtClean="0"/>
              <a:t>blast výskytu konkrétního taxonu se všemi jeho nalezišti – AREÁL</a:t>
            </a:r>
          </a:p>
          <a:p>
            <a:endParaRPr lang="cs-CZ" dirty="0" smtClean="0"/>
          </a:p>
          <a:p>
            <a:r>
              <a:rPr lang="cs-CZ" dirty="0" smtClean="0"/>
              <a:t>AREÁLOVÁ FYTOGEOGRAFIE – zabývá se studiem areálů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911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Areály různých taxonů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l</a:t>
            </a:r>
            <a:r>
              <a:rPr lang="cs-CZ" dirty="0" smtClean="0"/>
              <a:t>iší </a:t>
            </a:r>
            <a:r>
              <a:rPr lang="cs-CZ" dirty="0" smtClean="0"/>
              <a:t>se velikostí a tvarem</a:t>
            </a:r>
          </a:p>
          <a:p>
            <a:r>
              <a:rPr lang="cs-CZ" dirty="0"/>
              <a:t>a</a:t>
            </a:r>
            <a:r>
              <a:rPr lang="cs-CZ" dirty="0" smtClean="0"/>
              <a:t>reály </a:t>
            </a:r>
            <a:r>
              <a:rPr lang="cs-CZ" dirty="0" smtClean="0"/>
              <a:t>dělíme podle tvaru na:</a:t>
            </a:r>
          </a:p>
          <a:p>
            <a:pPr marL="0" indent="0">
              <a:buNone/>
            </a:pPr>
            <a:r>
              <a:rPr lang="cs-CZ" dirty="0" smtClean="0"/>
              <a:t>    souvislé – lokality tvoří souvislý celek</a:t>
            </a:r>
          </a:p>
          <a:p>
            <a:pPr marL="0" indent="0">
              <a:buNone/>
            </a:pPr>
            <a:r>
              <a:rPr lang="cs-CZ" dirty="0" smtClean="0"/>
              <a:t>    nesouvislé – tvořeny dvěma nebo více částmi</a:t>
            </a:r>
          </a:p>
          <a:p>
            <a:endParaRPr lang="cs-CZ" dirty="0"/>
          </a:p>
          <a:p>
            <a:r>
              <a:rPr lang="cs-CZ" dirty="0"/>
              <a:t>o</a:t>
            </a:r>
            <a:r>
              <a:rPr lang="cs-CZ" dirty="0" smtClean="0"/>
              <a:t>dděleny hiáty(území, kde se daný taxon nevyskytuje)</a:t>
            </a:r>
          </a:p>
          <a:p>
            <a:endParaRPr lang="cs-CZ" dirty="0"/>
          </a:p>
          <a:p>
            <a:r>
              <a:rPr lang="cs-CZ" dirty="0" smtClean="0"/>
              <a:t>podle velikosti areály dělíme na:</a:t>
            </a:r>
          </a:p>
          <a:p>
            <a:pPr marL="0" indent="0">
              <a:buNone/>
            </a:pPr>
            <a:r>
              <a:rPr lang="cs-CZ" dirty="0" smtClean="0"/>
              <a:t>   </a:t>
            </a:r>
            <a:r>
              <a:rPr lang="cs-CZ" dirty="0" err="1" smtClean="0"/>
              <a:t>makroareály</a:t>
            </a:r>
            <a:r>
              <a:rPr lang="cs-CZ" dirty="0" smtClean="0"/>
              <a:t>, </a:t>
            </a:r>
            <a:r>
              <a:rPr lang="cs-CZ" dirty="0" err="1" smtClean="0"/>
              <a:t>mezoareály</a:t>
            </a:r>
            <a:r>
              <a:rPr lang="cs-CZ" dirty="0" smtClean="0"/>
              <a:t> a </a:t>
            </a:r>
            <a:r>
              <a:rPr lang="cs-CZ" dirty="0" err="1" smtClean="0"/>
              <a:t>mikroareály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5673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Makroareál</a:t>
            </a:r>
            <a:r>
              <a:rPr lang="cs-CZ" dirty="0" smtClean="0"/>
              <a:t> a kosmopolitní areál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 smtClean="0"/>
              <a:t>makroareál</a:t>
            </a:r>
            <a:r>
              <a:rPr lang="cs-CZ" dirty="0" smtClean="0"/>
              <a:t> zahrnuje rozsáhlé oblasti zemského povrchu</a:t>
            </a:r>
          </a:p>
          <a:p>
            <a:endParaRPr lang="cs-CZ" dirty="0"/>
          </a:p>
          <a:p>
            <a:r>
              <a:rPr lang="cs-CZ" dirty="0"/>
              <a:t>k</a:t>
            </a:r>
            <a:r>
              <a:rPr lang="cs-CZ" dirty="0" smtClean="0"/>
              <a:t>osmopolitní areál zahrnuje převážnou část zemského povrchu např. KOPŘIVA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0442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Mezoareál</a:t>
            </a:r>
            <a:r>
              <a:rPr lang="cs-CZ" dirty="0" smtClean="0"/>
              <a:t>, </a:t>
            </a:r>
            <a:r>
              <a:rPr lang="cs-CZ" dirty="0" err="1" smtClean="0"/>
              <a:t>mikroareál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 smtClean="0"/>
              <a:t>mezoareál</a:t>
            </a:r>
            <a:r>
              <a:rPr lang="cs-CZ" dirty="0" smtClean="0"/>
              <a:t> je areál střední velikosti např. BUK LESNÍ</a:t>
            </a:r>
          </a:p>
          <a:p>
            <a:endParaRPr lang="cs-CZ" dirty="0" smtClean="0"/>
          </a:p>
          <a:p>
            <a:r>
              <a:rPr lang="cs-CZ" dirty="0" err="1" smtClean="0"/>
              <a:t>mikroareál</a:t>
            </a:r>
            <a:r>
              <a:rPr lang="cs-CZ" dirty="0" smtClean="0"/>
              <a:t> je areál, který zahrnuje jen malé území, někdy jen jedinou lokalitu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1819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Areálové hranice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nejsou </a:t>
            </a:r>
            <a:r>
              <a:rPr lang="cs-CZ" dirty="0" smtClean="0"/>
              <a:t>neměnné</a:t>
            </a:r>
          </a:p>
          <a:p>
            <a:r>
              <a:rPr lang="cs-CZ" dirty="0"/>
              <a:t>o</a:t>
            </a:r>
            <a:r>
              <a:rPr lang="cs-CZ" dirty="0" smtClean="0"/>
              <a:t>drážejí </a:t>
            </a:r>
            <a:r>
              <a:rPr lang="cs-CZ" dirty="0" smtClean="0"/>
              <a:t>rozšíření daného taxonu v konkrétním časovém období za určitých podmínek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863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areálů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Podle vlivu lidské činnosti:</a:t>
            </a:r>
          </a:p>
          <a:p>
            <a:endParaRPr lang="cs-CZ" dirty="0" smtClean="0"/>
          </a:p>
          <a:p>
            <a:r>
              <a:rPr lang="cs-CZ" dirty="0" smtClean="0"/>
              <a:t>areály původní – primární –bez ovlivnění lidské činnosti</a:t>
            </a:r>
          </a:p>
          <a:p>
            <a:r>
              <a:rPr lang="cs-CZ" dirty="0"/>
              <a:t>a</a:t>
            </a:r>
            <a:r>
              <a:rPr lang="cs-CZ" dirty="0" smtClean="0"/>
              <a:t>utochtonní druhy – danému území vlastní, původní</a:t>
            </a:r>
          </a:p>
          <a:p>
            <a:endParaRPr lang="cs-CZ" dirty="0" smtClean="0"/>
          </a:p>
          <a:p>
            <a:r>
              <a:rPr lang="cs-CZ" dirty="0" smtClean="0"/>
              <a:t>areály druhotné –sekundární –činností člověka silně ovlivněny</a:t>
            </a:r>
          </a:p>
          <a:p>
            <a:r>
              <a:rPr lang="cs-CZ" dirty="0" smtClean="0"/>
              <a:t>alochtonní druhy – v daném území nepůvodní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02001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158</TotalTime>
  <Words>354</Words>
  <Application>Microsoft Office PowerPoint</Application>
  <PresentationFormat>Předvádění na obrazovce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Arkýř</vt:lpstr>
      <vt:lpstr>Rozšíření rostlin na Zemi</vt:lpstr>
      <vt:lpstr>Rozšíření rostlin na Zemi</vt:lpstr>
      <vt:lpstr>Areál a jeho zobrazení</vt:lpstr>
      <vt:lpstr>Areál</vt:lpstr>
      <vt:lpstr>Areály různých taxonů</vt:lpstr>
      <vt:lpstr>Makroareál a kosmopolitní areál</vt:lpstr>
      <vt:lpstr>Mezoareál, mikroareál</vt:lpstr>
      <vt:lpstr>Areálové hranice</vt:lpstr>
      <vt:lpstr>Dělení areálů</vt:lpstr>
      <vt:lpstr>Biologická invaze</vt:lpstr>
      <vt:lpstr>Areálové mapy</vt:lpstr>
      <vt:lpstr>Pracovní list - opakování</vt:lpstr>
      <vt:lpstr>Zdroj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Jiráková Marie</cp:lastModifiedBy>
  <cp:revision>19</cp:revision>
  <dcterms:created xsi:type="dcterms:W3CDTF">2014-05-11T08:32:12Z</dcterms:created>
  <dcterms:modified xsi:type="dcterms:W3CDTF">2014-12-10T09:45:11Z</dcterms:modified>
</cp:coreProperties>
</file>